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56" r:id="rId5"/>
    <p:sldId id="279" r:id="rId6"/>
    <p:sldId id="257" r:id="rId7"/>
    <p:sldId id="292" r:id="rId8"/>
    <p:sldId id="280" r:id="rId9"/>
    <p:sldId id="282" r:id="rId10"/>
    <p:sldId id="281" r:id="rId11"/>
    <p:sldId id="291" r:id="rId12"/>
    <p:sldId id="288" r:id="rId13"/>
    <p:sldId id="287" r:id="rId14"/>
    <p:sldId id="284" r:id="rId15"/>
    <p:sldId id="289" r:id="rId16"/>
    <p:sldId id="290" r:id="rId17"/>
    <p:sldId id="283" r:id="rId18"/>
    <p:sldId id="293" r:id="rId19"/>
    <p:sldId id="285" r:id="rId20"/>
    <p:sldId id="286" r:id="rId21"/>
    <p:sldId id="258" r:id="rId22"/>
    <p:sldId id="259" r:id="rId23"/>
    <p:sldId id="260" r:id="rId24"/>
    <p:sldId id="278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F7B1A9D-6C2C-4D39-B6B0-B1BADCA65E3A}">
          <p14:sldIdLst>
            <p14:sldId id="256"/>
            <p14:sldId id="279"/>
            <p14:sldId id="257"/>
            <p14:sldId id="292"/>
            <p14:sldId id="280"/>
            <p14:sldId id="282"/>
            <p14:sldId id="281"/>
            <p14:sldId id="291"/>
            <p14:sldId id="288"/>
            <p14:sldId id="287"/>
            <p14:sldId id="284"/>
            <p14:sldId id="289"/>
            <p14:sldId id="290"/>
            <p14:sldId id="283"/>
          </p14:sldIdLst>
        </p14:section>
        <p14:section name="back ups" id="{F295FC21-ACC2-4645-9D20-29B9D55F63BC}">
          <p14:sldIdLst>
            <p14:sldId id="293"/>
            <p14:sldId id="285"/>
            <p14:sldId id="286"/>
          </p14:sldIdLst>
        </p14:section>
        <p14:section name="backups" id="{73198045-BF36-4D22-9722-AE69DCEEB9BF}">
          <p14:sldIdLst>
            <p14:sldId id="258"/>
            <p14:sldId id="259"/>
            <p14:sldId id="260"/>
            <p14:sldId id="278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1" autoAdjust="0"/>
  </p:normalViewPr>
  <p:slideViewPr>
    <p:cSldViewPr snapToGrid="0">
      <p:cViewPr varScale="1">
        <p:scale>
          <a:sx n="68" d="100"/>
          <a:sy n="68" d="100"/>
        </p:scale>
        <p:origin x="77" y="283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188741430982612"/>
          <c:y val="2.9881375122227369E-2"/>
          <c:w val="0.79811258569017385"/>
          <c:h val="0.8445396531315938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6E-47C9-8C79-73DF0D2E89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-27"/>
        <c:axId val="886489736"/>
        <c:axId val="886498920"/>
      </c:barChart>
      <c:catAx>
        <c:axId val="886489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886498920"/>
        <c:crosses val="autoZero"/>
        <c:auto val="1"/>
        <c:lblAlgn val="ctr"/>
        <c:lblOffset val="100"/>
        <c:noMultiLvlLbl val="0"/>
      </c:catAx>
      <c:valAx>
        <c:axId val="886498920"/>
        <c:scaling>
          <c:orientation val="minMax"/>
          <c:max val="40000"/>
        </c:scaling>
        <c:delete val="0"/>
        <c:axPos val="l"/>
        <c:majorGridlines>
          <c:spPr>
            <a:ln w="12700" cap="flat" cmpd="sng" algn="ctr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886489736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FFFFFF"/>
            </a:solidFill>
            <a:ln>
              <a:solidFill>
                <a:srgbClr val="FFFFFF"/>
              </a:solidFill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D97-46FD-8DF1-2C3ADBDB8AB0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D97-46FD-8DF1-2C3ADBDB8AB0}"/>
              </c:ext>
            </c:extLst>
          </c:dPt>
          <c:dPt>
            <c:idx val="2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D97-46FD-8DF1-2C3ADBDB8AB0}"/>
              </c:ext>
            </c:extLst>
          </c:dPt>
          <c:dPt>
            <c:idx val="3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D97-46FD-8DF1-2C3ADBDB8AB0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14</c:v>
                </c:pt>
                <c:pt idx="2">
                  <c:v>32</c:v>
                </c:pt>
                <c:pt idx="3">
                  <c:v>82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9D97-46FD-8DF1-2C3ADBDB8A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FFFFFF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B08-41AD-AD4E-879FBE369C2E}"/>
              </c:ext>
            </c:extLst>
          </c:dPt>
          <c:dPt>
            <c:idx val="1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B08-41AD-AD4E-879FBE369C2E}"/>
              </c:ext>
            </c:extLst>
          </c:dPt>
          <c:dPt>
            <c:idx val="2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B08-41AD-AD4E-879FBE369C2E}"/>
              </c:ext>
            </c:extLst>
          </c:dPt>
          <c:dPt>
            <c:idx val="3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B08-41AD-AD4E-879FBE369C2E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14</c:v>
                </c:pt>
                <c:pt idx="2">
                  <c:v>32</c:v>
                </c:pt>
                <c:pt idx="3">
                  <c:v>82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1B08-41AD-AD4E-879FBE369C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FFFFFF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287-43F2-B453-167849D75AA2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287-43F2-B453-167849D75AA2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accent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287-43F2-B453-167849D75AA2}"/>
              </c:ext>
            </c:extLst>
          </c:dPt>
          <c:dPt>
            <c:idx val="3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287-43F2-B453-167849D75AA2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14</c:v>
                </c:pt>
                <c:pt idx="2">
                  <c:v>32</c:v>
                </c:pt>
                <c:pt idx="3">
                  <c:v>82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E287-43F2-B453-167849D75A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A03-4FE1-B401-AAA582CF5402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A03-4FE1-B401-AAA582CF5402}"/>
              </c:ext>
            </c:extLst>
          </c:dPt>
          <c:dPt>
            <c:idx val="2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A03-4FE1-B401-AAA582CF5402}"/>
              </c:ext>
            </c:extLst>
          </c:dPt>
          <c:dPt>
            <c:idx val="3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A03-4FE1-B401-AAA582CF5402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14</c:v>
                </c:pt>
                <c:pt idx="2">
                  <c:v>32</c:v>
                </c:pt>
                <c:pt idx="3">
                  <c:v>82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9A03-4FE1-B401-AAA582CF54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955" y="432944"/>
            <a:ext cx="5869021" cy="4805099"/>
          </a:xfrm>
        </p:spPr>
        <p:txBody>
          <a:bodyPr/>
          <a:lstStyle/>
          <a:p>
            <a:r>
              <a:rPr lang="en-US" dirty="0"/>
              <a:t>Large Language Models and Retrieval Augmented Generation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77135" y="5370198"/>
            <a:ext cx="4925188" cy="33924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Gerald Jones, 6/23/25​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D753D-E2D7-7B00-3F29-ED4917ACE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3E5AF88-2044-A397-0059-C5A798F67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843" y="19508"/>
            <a:ext cx="9717157" cy="658125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DE3B0D-D98C-E2AA-EE1A-50303A94C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6247E5-430D-3F18-BF4B-199B4A710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9514" y="6418205"/>
            <a:ext cx="4114800" cy="365125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EB0AD-E538-8F55-2618-6E9B1144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F3FD36-ECFB-C852-7E85-0E973D7A7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5656"/>
            <a:ext cx="7464289" cy="3513714"/>
          </a:xfrm>
        </p:spPr>
        <p:txBody>
          <a:bodyPr/>
          <a:lstStyle/>
          <a:p>
            <a:r>
              <a:rPr lang="en-US" dirty="0"/>
              <a:t>Typical RAG Workflow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7A22449-5BDB-014D-528F-65678F109C0D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288529" y="1968004"/>
            <a:ext cx="688723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Ingest documents: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PDFs, text files → embeddings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 vector store: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Index documents by semantic meaning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User asks a question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Retrieve: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Top-matching chunks fetched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LLM uses context + question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A76F7B2C-54B2-B3D3-7BCC-B1A4B7681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enlo"/>
              </a:rPr>
              <a:t>process_pdfs_to_vector_store_and_embeddings()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387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1161CD-A804-E33A-DABA-D474E752C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71D3D-4798-F95C-DF1E-A5835D46D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CA298-45CA-43F1-9456-0764E62FD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DD633E-216C-BFCC-D5CB-D3E0BF5D1B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27310" y="1964922"/>
            <a:ext cx="4421534" cy="365125"/>
          </a:xfrm>
        </p:spPr>
        <p:txBody>
          <a:bodyPr>
            <a:normAutofit/>
          </a:bodyPr>
          <a:lstStyle/>
          <a:p>
            <a:r>
              <a:rPr lang="en-US" dirty="0"/>
              <a:t>Find Relevant Documents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78E99C-408A-9155-4A02-220B77FB6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27310" y="2289232"/>
            <a:ext cx="4114799" cy="17395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Pick you knowledge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relevant Documents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538D3B-7E93-5782-6707-3FC3D63FE13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65516" y="2289232"/>
            <a:ext cx="3270233" cy="17395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to act as Chatbot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for Embedding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D0806A3-D6CF-4A16-6B10-3E6CD58A10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527310" y="4716385"/>
            <a:ext cx="4226326" cy="16399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Set up framework to:</a:t>
            </a:r>
          </a:p>
          <a:p>
            <a:pPr marL="971550" lvl="1" indent="-285750"/>
            <a:r>
              <a:rPr lang="en-US" sz="1600" dirty="0">
                <a:solidFill>
                  <a:schemeClr val="bg1"/>
                </a:solidFill>
              </a:rPr>
              <a:t>Query Vector Store</a:t>
            </a:r>
          </a:p>
          <a:p>
            <a:pPr marL="971550" lvl="1" indent="-285750"/>
            <a:r>
              <a:rPr lang="en-US" sz="1600" dirty="0">
                <a:solidFill>
                  <a:schemeClr val="bg1"/>
                </a:solidFill>
              </a:rPr>
              <a:t>Retrieve Relevant Info</a:t>
            </a:r>
          </a:p>
          <a:p>
            <a:pPr marL="971550" lvl="1" indent="-285750"/>
            <a:r>
              <a:rPr lang="en-US" sz="1600" dirty="0">
                <a:solidFill>
                  <a:schemeClr val="bg1"/>
                </a:solidFill>
              </a:rPr>
              <a:t>Pass to Chatbot</a:t>
            </a:r>
          </a:p>
          <a:p>
            <a:pPr marL="971550" lvl="1" indent="-285750"/>
            <a:r>
              <a:rPr lang="en-US" sz="1600" dirty="0">
                <a:solidFill>
                  <a:schemeClr val="bg1"/>
                </a:solidFill>
              </a:rPr>
              <a:t>Retrieve Generated Results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5B0467-6808-3415-38E3-E21BE2C3D20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65517" y="4716385"/>
            <a:ext cx="3270232" cy="163996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Embedding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Chunk, Vectorize and Store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1BAB1E-738D-3BDF-71FB-D179F89AE4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5516" y="1921400"/>
            <a:ext cx="3155057" cy="36512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Get Access to Your LLM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CE5C4A-162A-1BE0-D8C5-524F83E743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27310" y="4353080"/>
            <a:ext cx="4226326" cy="365125"/>
          </a:xfrm>
        </p:spPr>
        <p:txBody>
          <a:bodyPr>
            <a:normAutofit/>
          </a:bodyPr>
          <a:lstStyle/>
          <a:p>
            <a:r>
              <a:rPr lang="en-US" dirty="0"/>
              <a:t>Set UP RAG Architecture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CC351F0-65F0-5CD3-CC6C-36812FDDC51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909932" y="4388913"/>
            <a:ext cx="3581399" cy="36512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Chunk &amp; Store Documents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6B0E4D5-0FBA-F4C3-75D3-A7A871A1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Make it Work?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5A3B9D8-080C-0BB5-E38A-957953446E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8ADBA41-67CD-D21A-2CA7-046BD6D5B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2" y="2165193"/>
            <a:ext cx="3715906" cy="222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442AFB-F95C-DBFD-21F6-89337D1CB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E35F2-28ED-FE37-1F3F-9604B5DDC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7C9606-D077-B5B6-07A4-1E56425D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33D8DAE-4507-AC08-1290-9CCD0B865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1672142"/>
            <a:ext cx="5175659" cy="4684207"/>
          </a:xfrm>
        </p:spPr>
        <p:txBody>
          <a:bodyPr/>
          <a:lstStyle/>
          <a:p>
            <a:r>
              <a:rPr lang="en-US" dirty="0"/>
              <a:t>What we’ll Need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1939A9-DEC2-1076-155F-A463695639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600" y="3007593"/>
            <a:ext cx="4888089" cy="334875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GPUs!!!!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Git Hub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Access to Veridian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new </a:t>
            </a:r>
          </a:p>
          <a:p>
            <a:pPr marL="742950" lvl="2" indent="-285750">
              <a:lnSpc>
                <a:spcPct val="125000"/>
              </a:lnSpc>
              <a:spcBef>
                <a:spcPts val="1000"/>
              </a:spcBef>
            </a:pPr>
            <a:r>
              <a:rPr lang="en-US" spc="100" dirty="0" err="1">
                <a:solidFill>
                  <a:schemeClr val="accent2"/>
                </a:solidFill>
              </a:rPr>
              <a:t>Venv</a:t>
            </a:r>
            <a:endParaRPr lang="en-US" spc="100" dirty="0">
              <a:solidFill>
                <a:schemeClr val="accent2"/>
              </a:solidFill>
            </a:endParaRPr>
          </a:p>
          <a:p>
            <a:pPr marL="742950" lvl="2" indent="-285750">
              <a:lnSpc>
                <a:spcPct val="125000"/>
              </a:lnSpc>
              <a:spcBef>
                <a:spcPts val="1000"/>
              </a:spcBef>
            </a:pPr>
            <a:r>
              <a:rPr lang="en-US" spc="100" dirty="0">
                <a:solidFill>
                  <a:schemeClr val="accent2"/>
                </a:solidFill>
              </a:rPr>
              <a:t>kernel based on the former</a:t>
            </a:r>
          </a:p>
          <a:p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4D24C9-A8A4-6A4E-DF12-821D3DE84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56" y="965200"/>
            <a:ext cx="7016344" cy="468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18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35A3C7FD-7EDB-35B7-9AE5-18F446702D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364" b="2364"/>
          <a:stretch/>
        </p:blipFill>
        <p:spPr/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13D00D-269C-4FE7-F7EF-F0D2494D9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03FE9-319B-B5EF-2C11-090543930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7AE4B-28B6-00E6-5EA3-D6111E27D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1C583C7-3352-00BD-D217-FB916E727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Do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91E311-F645-C40C-8CB9-B01D777549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5778" y="3007594"/>
            <a:ext cx="5373511" cy="173114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Clone a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Create a setup </a:t>
            </a:r>
            <a:r>
              <a:rPr lang="en-US" sz="1600" dirty="0" err="1"/>
              <a:t>venv</a:t>
            </a:r>
            <a:r>
              <a:rPr lang="en-US" sz="1600" dirty="0"/>
              <a:t> &amp; kernel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 up some credentials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Play with a notebook</a:t>
            </a:r>
          </a:p>
        </p:txBody>
      </p:sp>
    </p:spTree>
    <p:extLst>
      <p:ext uri="{BB962C8B-B14F-4D97-AF65-F5344CB8AC3E}">
        <p14:creationId xmlns:p14="http://schemas.microsoft.com/office/powerpoint/2010/main" val="1418493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104397D-F545-10D4-9773-97AF0822E0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977CBB-F2B6-D90C-9D2F-1CEF232BB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C86123-EE27-C5E8-1F15-A07FBF3CB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3A1A3-3C4F-95D3-307E-AE5B54AC5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8B20F0B-D7C4-2F63-02AE-7DF62A73D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Now, Lets Play!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47CFB1-8F6A-5A08-0289-D70D91A4F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04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5CB0294-C046-071F-D1DA-6FFF73AAAF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BEF7EE-ED35-5F33-0B49-116FC58C9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21A946-4B75-1031-8E92-27D6E420F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91810-9E1B-F2F7-7371-4FB851477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FA3B6D-1746-7DA5-22B0-A228B5A4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3ED4B9-E174-D1FA-DC31-00D48C0A3D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68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F7AB15-1BDF-0D1D-4ED4-7B3973C2E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0788CA-588F-BC10-028F-F27AE87E3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F6A03-22CA-02C8-CCFD-9586A08E8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5770D3-42A5-F054-BD5E-7374B81BB5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4B7979-FE8D-A58C-3811-11B5E13E70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F5777B-F312-7905-A1D4-90BE97553F5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F8804E-BBCF-4808-618D-A4F8A6E5ADE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3EAB1F-9E2A-B45C-C5A4-3CE47DE201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410795-E33B-E1CA-0753-E67B64CEE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FC91E0B-7610-C700-8FF2-9CA0524AF49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047A0CD-B4D4-D22D-8A26-84202D26C1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1A6037C-16AD-B6AC-2658-B0B68D1240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F0207FC-3F57-F7D0-DDDB-F489A03807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13157C3E-B105-044F-F235-B8FF4179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94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93C37D6-7ACF-B68F-2628-E922F43584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B5355E-8BA2-89F2-D515-A3B1B63C5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771A6-5E8F-3165-CAB8-FD443A9F228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4EB425-948F-E708-2766-A0ABFCFA98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64F48A-3A7D-95D0-9BA3-2765BD59F1D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DE27C1-F446-E935-6580-4A0E07DEC2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3D87F4B-CB73-60B0-7933-3966255DABB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EBC921-6E1D-F289-DC9B-FC490D3A2B8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B5FB0AD-3D52-1CD1-8A0C-99556A41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6D5D7B2-B03B-ACC7-5813-D231E5E89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B41571A-4053-C3FD-72A2-8D37FBFF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452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Problem</a:t>
            </a:r>
            <a:endParaRPr lang="en-US" dirty="0"/>
          </a:p>
        </p:txBody>
      </p:sp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5517" y="1921400"/>
            <a:ext cx="2289974" cy="365125"/>
          </a:xfrm>
        </p:spPr>
        <p:txBody>
          <a:bodyPr/>
          <a:lstStyle/>
          <a:p>
            <a:r>
              <a:rPr lang="en-US" dirty="0"/>
              <a:t>Market gap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46476" y="1921400"/>
            <a:ext cx="2289974" cy="365125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705D4B7-D21E-458D-B289-A189923D7B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7910" y="1921400"/>
            <a:ext cx="2289974" cy="365125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65518" y="2245710"/>
            <a:ext cx="2289974" cy="1739538"/>
          </a:xfrm>
        </p:spPr>
        <p:txBody>
          <a:bodyPr/>
          <a:lstStyle/>
          <a:p>
            <a:r>
              <a:rPr lang="en-US" dirty="0"/>
              <a:t>New businesses need organizational tools, but are using old or outdated products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46476" y="2245710"/>
            <a:ext cx="2289974" cy="1739538"/>
          </a:xfrm>
        </p:spPr>
        <p:txBody>
          <a:bodyPr>
            <a:normAutofit/>
          </a:bodyPr>
          <a:lstStyle/>
          <a:p>
            <a:r>
              <a:rPr lang="en-US" dirty="0"/>
              <a:t>10% increase of task management tools proves that there's consumer interest for more simple management tools and technology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868D1C0-8D01-4F5F-ADB2-2B0A4D1E74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17910" y="2245710"/>
            <a:ext cx="2289974" cy="17395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Purchases of task management software was up by $2 million in 2019 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5518" y="4118846"/>
            <a:ext cx="2289972" cy="365125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70A850F-E957-43F7-B7FA-3CD8740791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46476" y="4118846"/>
            <a:ext cx="2289974" cy="365125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65519" y="4451209"/>
            <a:ext cx="2289972" cy="1457161"/>
          </a:xfrm>
        </p:spPr>
        <p:txBody>
          <a:bodyPr/>
          <a:lstStyle/>
          <a:p>
            <a:r>
              <a:rPr lang="en-US" dirty="0"/>
              <a:t>Loss of sales by not offering easier management tools that push teams to the finish line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2753D88-B840-4BCA-80FC-E51B691A85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46476" y="4443157"/>
            <a:ext cx="2289974" cy="1463249"/>
          </a:xfrm>
        </p:spPr>
        <p:txBody>
          <a:bodyPr/>
          <a:lstStyle/>
          <a:p>
            <a:r>
              <a:rPr lang="en-US" dirty="0"/>
              <a:t>Customers want something that’s easy to adopt and simple to use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2956810" cy="1129164"/>
          </a:xfrm>
        </p:spPr>
        <p:txBody>
          <a:bodyPr/>
          <a:lstStyle/>
          <a:p>
            <a:r>
              <a:rPr lang="en-US" noProof="0" dirty="0"/>
              <a:t>Solution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67308" y="1335193"/>
            <a:ext cx="2859091" cy="365125"/>
          </a:xfrm>
        </p:spPr>
        <p:txBody>
          <a:bodyPr/>
          <a:lstStyle/>
          <a:p>
            <a:r>
              <a:rPr lang="en-US" dirty="0"/>
              <a:t>Close the gap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6711" y="1335193"/>
            <a:ext cx="2859090" cy="365125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7309" y="1639822"/>
            <a:ext cx="2859091" cy="1517776"/>
          </a:xfrm>
        </p:spPr>
        <p:txBody>
          <a:bodyPr>
            <a:normAutofit/>
          </a:bodyPr>
          <a:lstStyle/>
          <a:p>
            <a:r>
              <a:rPr lang="en-US" dirty="0"/>
              <a:t>Our product makes managing tasks easier, and no other product on the market offers the same benefits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06711" y="1639822"/>
            <a:ext cx="2859090" cy="1475319"/>
          </a:xfrm>
        </p:spPr>
        <p:txBody>
          <a:bodyPr/>
          <a:lstStyle/>
          <a:p>
            <a:r>
              <a:rPr lang="en-US" dirty="0"/>
              <a:t>Gen Z (18-25 years old)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67309" y="3532639"/>
            <a:ext cx="2859089" cy="365125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06711" y="3532639"/>
            <a:ext cx="2859090" cy="365125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67310" y="3845321"/>
            <a:ext cx="2859089" cy="1526930"/>
          </a:xfrm>
        </p:spPr>
        <p:txBody>
          <a:bodyPr/>
          <a:lstStyle/>
          <a:p>
            <a:r>
              <a:rPr lang="en-US" dirty="0"/>
              <a:t>Reduce costs for client by helping project managers stay on target within deadlines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6711" y="3837269"/>
            <a:ext cx="2859090" cy="1533310"/>
          </a:xfrm>
        </p:spPr>
        <p:txBody>
          <a:bodyPr>
            <a:normAutofit/>
          </a:bodyPr>
          <a:lstStyle/>
          <a:p>
            <a:r>
              <a:rPr lang="en-US" dirty="0"/>
              <a:t>A simple product that gives businesses the information they need in order to  complete projects on time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6E024-91A9-4157-B518-669C60D4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F5AE7-96FD-8B0B-9EE2-68395A770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98B2F7D9-CE71-D3B6-4BA8-A61D51E3DB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738" y="0"/>
            <a:ext cx="7196930" cy="6867376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CA56BB80-0E51-8AA3-EC81-CB916E8AF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326"/>
            <a:ext cx="6456067" cy="6101023"/>
          </a:xfrm>
        </p:spPr>
        <p:txBody>
          <a:bodyPr/>
          <a:lstStyle/>
          <a:p>
            <a:r>
              <a:rPr lang="en-US" dirty="0"/>
              <a:t>Welcome &amp; Objectives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4D57BBF-28CD-D757-DC1E-D3867F21EC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0708" y="1541695"/>
            <a:ext cx="4771030" cy="365125"/>
          </a:xfrm>
        </p:spPr>
        <p:txBody>
          <a:bodyPr/>
          <a:lstStyle/>
          <a:p>
            <a:r>
              <a:rPr lang="en-US" b="1" dirty="0"/>
              <a:t>Who:</a:t>
            </a:r>
            <a:r>
              <a:rPr lang="en-US" dirty="0"/>
              <a:t>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483302E-3103-7F13-0CFF-F3043234D6B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4839" y="1882227"/>
            <a:ext cx="4771030" cy="404610"/>
          </a:xfrm>
        </p:spPr>
        <p:txBody>
          <a:bodyPr/>
          <a:lstStyle/>
          <a:p>
            <a:r>
              <a:rPr lang="en-US" dirty="0"/>
              <a:t>My ASL TEAM!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F835F28-3DBC-ADB1-EF2C-19A5D03E77A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81029" y="4235190"/>
            <a:ext cx="4771030" cy="365125"/>
          </a:xfrm>
        </p:spPr>
        <p:txBody>
          <a:bodyPr/>
          <a:lstStyle/>
          <a:p>
            <a:r>
              <a:rPr lang="en-US" b="1" dirty="0"/>
              <a:t>Today’s goals: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7537EB-5778-E4B0-64C7-6BA304A48B4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707" y="4496662"/>
            <a:ext cx="5855293" cy="1639285"/>
          </a:xfrm>
        </p:spPr>
        <p:txBody>
          <a:bodyPr>
            <a:normAutofit fontScale="85000" lnSpcReduction="10000"/>
          </a:bodyPr>
          <a:lstStyle/>
          <a:p>
            <a:endParaRPr lang="en-US" dirty="0"/>
          </a:p>
          <a:p>
            <a:pPr lvl="1"/>
            <a:r>
              <a:rPr lang="en-US" dirty="0"/>
              <a:t>Grasp LLM fundamentals</a:t>
            </a:r>
          </a:p>
          <a:p>
            <a:pPr lvl="1"/>
            <a:r>
              <a:rPr lang="en-US" dirty="0"/>
              <a:t>Understand What RAG is &amp; how it works</a:t>
            </a:r>
          </a:p>
          <a:p>
            <a:pPr lvl="1"/>
            <a:r>
              <a:rPr lang="en-US" dirty="0"/>
              <a:t>See where RAG is useful</a:t>
            </a:r>
          </a:p>
          <a:p>
            <a:pPr lvl="1"/>
            <a:r>
              <a:rPr lang="en-US" dirty="0"/>
              <a:t>Get ready to build &amp; test your own chatbot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4BBD5-9A08-F762-B6BF-D945D47C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47DDF-C296-8C69-AE3A-B6CD27899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08F27-6A30-B64E-466D-FEDA1D91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ED7A167A-8DA2-A7C2-78A8-0398F562BF5F}"/>
              </a:ext>
            </a:extLst>
          </p:cNvPr>
          <p:cNvSpPr txBox="1">
            <a:spLocks/>
          </p:cNvSpPr>
          <p:nvPr/>
        </p:nvSpPr>
        <p:spPr>
          <a:xfrm>
            <a:off x="181378" y="2373443"/>
            <a:ext cx="1170403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What:</a:t>
            </a:r>
            <a:r>
              <a:rPr lang="en-US" dirty="0"/>
              <a:t> </a:t>
            </a:r>
          </a:p>
        </p:txBody>
      </p:sp>
      <p:sp>
        <p:nvSpPr>
          <p:cNvPr id="3" name="Text Placeholder 29">
            <a:extLst>
              <a:ext uri="{FF2B5EF4-FFF2-40B4-BE49-F238E27FC236}">
                <a16:creationId xmlns:a16="http://schemas.microsoft.com/office/drawing/2014/main" id="{38EC6478-B904-62C8-F19E-B7DF1A8F66D4}"/>
              </a:ext>
            </a:extLst>
          </p:cNvPr>
          <p:cNvSpPr txBox="1">
            <a:spLocks/>
          </p:cNvSpPr>
          <p:nvPr/>
        </p:nvSpPr>
        <p:spPr>
          <a:xfrm>
            <a:off x="604839" y="2659239"/>
            <a:ext cx="4771030" cy="404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Brief overview of LLMs &amp; RAG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FC2D25-A65E-F5BF-557F-AAC49B6DD7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4839" y="3506631"/>
            <a:ext cx="5014625" cy="633425"/>
          </a:xfrm>
        </p:spPr>
        <p:txBody>
          <a:bodyPr/>
          <a:lstStyle/>
          <a:p>
            <a:r>
              <a:rPr lang="en-US" dirty="0"/>
              <a:t>Understanding Concepts Before some hands-on experimentation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D0AB94-6201-573D-7C85-3C54DB70009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81378" y="3132127"/>
            <a:ext cx="4771030" cy="365125"/>
          </a:xfrm>
        </p:spPr>
        <p:txBody>
          <a:bodyPr/>
          <a:lstStyle/>
          <a:p>
            <a:r>
              <a:rPr lang="en-US" b="1" dirty="0"/>
              <a:t>Why:</a:t>
            </a:r>
          </a:p>
        </p:txBody>
      </p:sp>
    </p:spTree>
    <p:extLst>
      <p:ext uri="{BB962C8B-B14F-4D97-AF65-F5344CB8AC3E}">
        <p14:creationId xmlns:p14="http://schemas.microsoft.com/office/powerpoint/2010/main" val="3349245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Overview</a:t>
            </a:r>
          </a:p>
        </p:txBody>
      </p:sp>
      <p:pic>
        <p:nvPicPr>
          <p:cNvPr id="74" name="Picture Placeholder 73" descr="Box outline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10614" y="2847098"/>
            <a:ext cx="603504" cy="603504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0484" y="3639417"/>
            <a:ext cx="2383764" cy="365125"/>
          </a:xfrm>
        </p:spPr>
        <p:txBody>
          <a:bodyPr>
            <a:normAutofit/>
          </a:bodyPr>
          <a:lstStyle/>
          <a:p>
            <a:r>
              <a:rPr lang="en-US" dirty="0"/>
              <a:t>Unique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484" y="3965866"/>
            <a:ext cx="2383764" cy="1126085"/>
          </a:xfrm>
        </p:spPr>
        <p:txBody>
          <a:bodyPr/>
          <a:lstStyle/>
          <a:p>
            <a:r>
              <a:rPr lang="en-US" dirty="0"/>
              <a:t>Only product specifically dedicated to task management​</a:t>
            </a:r>
          </a:p>
        </p:txBody>
      </p:sp>
      <p:pic>
        <p:nvPicPr>
          <p:cNvPr id="75" name="Picture Placeholder 74" descr="Store outline">
            <a:extLst>
              <a:ext uri="{FF2B5EF4-FFF2-40B4-BE49-F238E27FC236}">
                <a16:creationId xmlns:a16="http://schemas.microsoft.com/office/drawing/2014/main" id="{5B57A567-220C-4397-939E-6693826CCA7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69110" y="2847098"/>
            <a:ext cx="603504" cy="603504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503" y="3639417"/>
            <a:ext cx="2502719" cy="365125"/>
          </a:xfrm>
        </p:spPr>
        <p:txBody>
          <a:bodyPr>
            <a:normAutofit/>
          </a:bodyPr>
          <a:lstStyle/>
          <a:p>
            <a:r>
              <a:rPr lang="en-US" dirty="0"/>
              <a:t>First to market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8982" y="3969554"/>
            <a:ext cx="2383764" cy="1126085"/>
          </a:xfrm>
        </p:spPr>
        <p:txBody>
          <a:bodyPr>
            <a:normAutofit/>
          </a:bodyPr>
          <a:lstStyle/>
          <a:p>
            <a:r>
              <a:rPr lang="en-ZA" dirty="0"/>
              <a:t>First beautifully designed product that's both stylish and functional</a:t>
            </a:r>
            <a:endParaRPr lang="en-US" dirty="0"/>
          </a:p>
        </p:txBody>
      </p:sp>
      <p:pic>
        <p:nvPicPr>
          <p:cNvPr id="76" name="Picture Placeholder 75" descr="Clipboard Partially Crossed outline">
            <a:extLst>
              <a:ext uri="{FF2B5EF4-FFF2-40B4-BE49-F238E27FC236}">
                <a16:creationId xmlns:a16="http://schemas.microsoft.com/office/drawing/2014/main" id="{0FA7962C-3AAE-40F0-8FDE-2ADF2BAC031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227608" y="2847098"/>
            <a:ext cx="603504" cy="603504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37478" y="3639417"/>
            <a:ext cx="2383765" cy="365125"/>
          </a:xfrm>
        </p:spPr>
        <p:txBody>
          <a:bodyPr>
            <a:normAutofit/>
          </a:bodyPr>
          <a:lstStyle/>
          <a:p>
            <a:r>
              <a:rPr lang="en-US" dirty="0"/>
              <a:t>Tested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7478" y="3953422"/>
            <a:ext cx="2383765" cy="1126085"/>
          </a:xfrm>
        </p:spPr>
        <p:txBody>
          <a:bodyPr>
            <a:normAutofit/>
          </a:bodyPr>
          <a:lstStyle/>
          <a:p>
            <a:r>
              <a:rPr lang="en-US" dirty="0"/>
              <a:t>Conducted testing with start ups in the area</a:t>
            </a:r>
          </a:p>
        </p:txBody>
      </p:sp>
      <p:pic>
        <p:nvPicPr>
          <p:cNvPr id="77" name="Picture Placeholder 76" descr="Questions outline">
            <a:extLst>
              <a:ext uri="{FF2B5EF4-FFF2-40B4-BE49-F238E27FC236}">
                <a16:creationId xmlns:a16="http://schemas.microsoft.com/office/drawing/2014/main" id="{D1E6E4D0-906D-4B29-A5A3-EDBA9E13B7A7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078575" y="2847098"/>
            <a:ext cx="603504" cy="603504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AE2F608-914C-4C3C-93D9-10B4F89F1D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88445" y="3639417"/>
            <a:ext cx="2383765" cy="365125"/>
          </a:xfrm>
        </p:spPr>
        <p:txBody>
          <a:bodyPr>
            <a:normAutofit/>
          </a:bodyPr>
          <a:lstStyle/>
          <a:p>
            <a:r>
              <a:rPr lang="en-US" dirty="0"/>
              <a:t>Authentic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481192-C246-4A6A-8D3F-9EBF56786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88445" y="3953422"/>
            <a:ext cx="2383765" cy="1126085"/>
          </a:xfrm>
        </p:spPr>
        <p:txBody>
          <a:bodyPr/>
          <a:lstStyle/>
          <a:p>
            <a:r>
              <a:rPr lang="en-ZA" dirty="0"/>
              <a:t>Designed with the help and input of software experts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woman with VR goggles on her face&#10;">
            <a:extLst>
              <a:ext uri="{FF2B5EF4-FFF2-40B4-BE49-F238E27FC236}">
                <a16:creationId xmlns:a16="http://schemas.microsoft.com/office/drawing/2014/main" id="{5BEA2E31-956A-45E8-9E93-6C81A659BC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570" y="729926"/>
            <a:ext cx="6456836" cy="5388772"/>
          </a:xfr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benefits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405" y="3201410"/>
            <a:ext cx="4614604" cy="1291638"/>
          </a:xfrm>
        </p:spPr>
        <p:txBody>
          <a:bodyPr/>
          <a:lstStyle/>
          <a:p>
            <a:r>
              <a:rPr lang="en-ZA" dirty="0"/>
              <a:t>Simple and efficient to use</a:t>
            </a:r>
            <a:r>
              <a:rPr lang="en-US" dirty="0"/>
              <a:t>​</a:t>
            </a:r>
          </a:p>
          <a:p>
            <a:r>
              <a:rPr lang="en-ZA" dirty="0"/>
              <a:t>Quick customer service assistance</a:t>
            </a:r>
            <a:r>
              <a:rPr lang="en-US" dirty="0"/>
              <a:t>​</a:t>
            </a:r>
          </a:p>
          <a:p>
            <a:r>
              <a:rPr lang="en-ZA" dirty="0"/>
              <a:t>Free 90-day trial for new customers​</a:t>
            </a:r>
            <a:r>
              <a:rPr lang="en-US" dirty="0"/>
              <a:t>​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ABC6DE-6467-4345-ACB9-6CF75ECA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CA845-7827-4721-AEC5-78977CC3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 overview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738" y="0"/>
            <a:ext cx="7196930" cy="6867376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6629"/>
            <a:ext cx="6007099" cy="4784742"/>
          </a:xfrm>
        </p:spPr>
        <p:txBody>
          <a:bodyPr/>
          <a:lstStyle/>
          <a:p>
            <a:r>
              <a:rPr lang="en-US" noProof="0" dirty="0"/>
              <a:t>Business Model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E74F73-E009-4956-9E74-742C1038F5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016" y="2368506"/>
            <a:ext cx="4771030" cy="365125"/>
          </a:xfrm>
        </p:spPr>
        <p:txBody>
          <a:bodyPr/>
          <a:lstStyle/>
          <a:p>
            <a:r>
              <a:rPr lang="en-ZA" dirty="0"/>
              <a:t>Research​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017" y="2605040"/>
            <a:ext cx="4771030" cy="801073"/>
          </a:xfrm>
        </p:spPr>
        <p:txBody>
          <a:bodyPr/>
          <a:lstStyle/>
          <a:p>
            <a:r>
              <a:rPr lang="en-US" dirty="0"/>
              <a:t>We based our research on market trends and software sales ​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8BBCDDB-C7C0-4CA5-AA45-222EBE63B6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9016" y="3544629"/>
            <a:ext cx="4771030" cy="365125"/>
          </a:xfrm>
        </p:spPr>
        <p:txBody>
          <a:bodyPr/>
          <a:lstStyle/>
          <a:p>
            <a:r>
              <a:rPr lang="en-ZA" dirty="0"/>
              <a:t>Abstract​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C22CBC4-517B-4095-8962-C489045E3C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9017" y="3781163"/>
            <a:ext cx="4771030" cy="801073"/>
          </a:xfrm>
        </p:spPr>
        <p:txBody>
          <a:bodyPr/>
          <a:lstStyle/>
          <a:p>
            <a:r>
              <a:rPr lang="en-US" dirty="0"/>
              <a:t>We believe people need new management tools to help businesses achieve their OKRs​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D1B74B2-695A-4FED-8B66-D854AA9FF0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016" y="4739239"/>
            <a:ext cx="4771030" cy="365125"/>
          </a:xfrm>
        </p:spPr>
        <p:txBody>
          <a:bodyPr/>
          <a:lstStyle/>
          <a:p>
            <a:r>
              <a:rPr lang="en-ZA" dirty="0"/>
              <a:t>Design​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49FAB0A-4907-445D-8D12-8F4584E25E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29017" y="4975773"/>
            <a:ext cx="4771030" cy="546815"/>
          </a:xfrm>
        </p:spPr>
        <p:txBody>
          <a:bodyPr/>
          <a:lstStyle/>
          <a:p>
            <a:r>
              <a:rPr lang="en-US" dirty="0"/>
              <a:t>Minimalist design and easy to use ​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5101-439C-477B-AE6C-F073A831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F5B4A0FC-ADD0-4E64-B8C2-69CCEE2F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Market overview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9939B-FA21-4FA1-A5DB-10BED2CBB0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068" y="2806964"/>
            <a:ext cx="2693128" cy="991689"/>
          </a:xfrm>
        </p:spPr>
        <p:txBody>
          <a:bodyPr/>
          <a:lstStyle/>
          <a:p>
            <a:r>
              <a:rPr lang="en-US" dirty="0"/>
              <a:t>$3B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2F212-1398-4A65-88AF-8CF7AA202C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075" y="4076963"/>
            <a:ext cx="3035881" cy="1485635"/>
          </a:xfrm>
        </p:spPr>
        <p:txBody>
          <a:bodyPr/>
          <a:lstStyle/>
          <a:p>
            <a:r>
              <a:rPr lang="en-ZA" dirty="0"/>
              <a:t>Opportunity to build</a:t>
            </a:r>
            <a:r>
              <a:rPr lang="en-US" dirty="0"/>
              <a:t>​</a:t>
            </a:r>
          </a:p>
          <a:p>
            <a:r>
              <a:rPr lang="en-ZA" dirty="0"/>
              <a:t>Fully inclusive market</a:t>
            </a:r>
            <a:r>
              <a:rPr lang="en-US" dirty="0"/>
              <a:t>​</a:t>
            </a:r>
          </a:p>
          <a:p>
            <a:r>
              <a:rPr lang="en-ZA" dirty="0"/>
              <a:t>Total addressable market</a:t>
            </a:r>
            <a:r>
              <a:rPr lang="en-US" dirty="0"/>
              <a:t>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0370D4-F190-42D8-9B6E-CD2F019E97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73324" y="2806964"/>
            <a:ext cx="2693128" cy="991689"/>
          </a:xfrm>
        </p:spPr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6DFCE7-1E3B-4E8A-8EE5-65C858B45D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89632" y="4076963"/>
            <a:ext cx="3035880" cy="1485635"/>
          </a:xfrm>
        </p:spPr>
        <p:txBody>
          <a:bodyPr>
            <a:normAutofit/>
          </a:bodyPr>
          <a:lstStyle/>
          <a:p>
            <a:r>
              <a:rPr lang="en-US" dirty="0"/>
              <a:t>Freedom to invent​</a:t>
            </a:r>
          </a:p>
          <a:p>
            <a:r>
              <a:rPr lang="en-ZA" dirty="0"/>
              <a:t>Selectively inclusive market</a:t>
            </a:r>
            <a:r>
              <a:rPr lang="en-US" dirty="0"/>
              <a:t>​</a:t>
            </a:r>
          </a:p>
          <a:p>
            <a:r>
              <a:rPr lang="en-ZA" dirty="0"/>
              <a:t>Serviceable available market</a:t>
            </a:r>
            <a:r>
              <a:rPr lang="en-US" dirty="0"/>
              <a:t>​</a:t>
            </a:r>
          </a:p>
          <a:p>
            <a:r>
              <a:rPr lang="en-ZA" dirty="0"/>
              <a:t>​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617D84-E4AF-4684-828C-7122D1E9D0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940173" y="2806964"/>
            <a:ext cx="2693128" cy="991689"/>
          </a:xfrm>
        </p:spPr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A87E01-FC7F-44D2-A33A-093F69E616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63187" y="4076963"/>
            <a:ext cx="3023761" cy="1485635"/>
          </a:xfrm>
        </p:spPr>
        <p:txBody>
          <a:bodyPr>
            <a:normAutofit/>
          </a:bodyPr>
          <a:lstStyle/>
          <a:p>
            <a:r>
              <a:rPr lang="en-ZA" dirty="0"/>
              <a:t>Few competitors​</a:t>
            </a:r>
          </a:p>
          <a:p>
            <a:r>
              <a:rPr lang="en-ZA" dirty="0"/>
              <a:t>Specifically targeted market</a:t>
            </a:r>
            <a:r>
              <a:rPr lang="en-US" dirty="0"/>
              <a:t>​</a:t>
            </a:r>
          </a:p>
          <a:p>
            <a:r>
              <a:rPr lang="en-ZA" dirty="0"/>
              <a:t>Serviceable obtainable market​</a:t>
            </a:r>
          </a:p>
          <a:p>
            <a:r>
              <a:rPr lang="en-US" dirty="0"/>
              <a:t>​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032CAE6-162A-406E-ADF7-B962187DD4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CE635D0-1405-4769-AE67-756AE3CA6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CE5032-D1E3-4E38-B2FF-0C381B14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425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Placeholder 332" descr="A woman with VR goggles on her face&#10;">
            <a:extLst>
              <a:ext uri="{FF2B5EF4-FFF2-40B4-BE49-F238E27FC236}">
                <a16:creationId xmlns:a16="http://schemas.microsoft.com/office/drawing/2014/main" id="{FD4B28D9-9B79-4001-A067-E63416BC8F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334461" cy="6867376"/>
          </a:xfrm>
        </p:spPr>
      </p:pic>
      <p:sp>
        <p:nvSpPr>
          <p:cNvPr id="170" name="Date Placeholder 169">
            <a:extLst>
              <a:ext uri="{FF2B5EF4-FFF2-40B4-BE49-F238E27FC236}">
                <a16:creationId xmlns:a16="http://schemas.microsoft.com/office/drawing/2014/main" id="{858C6970-5076-4B31-AADB-4CB24661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BFF67E-8392-4EB4-955D-C2398929F2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1" name="Footer Placeholder 170">
            <a:extLst>
              <a:ext uri="{FF2B5EF4-FFF2-40B4-BE49-F238E27FC236}">
                <a16:creationId xmlns:a16="http://schemas.microsoft.com/office/drawing/2014/main" id="{FDE9816E-A3F9-4549-81DC-88BE9CBA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D7968E9-F35F-467A-AB25-FA51494F3B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17970" y="1609772"/>
            <a:ext cx="3365003" cy="1171533"/>
          </a:xfrm>
        </p:spPr>
        <p:txBody>
          <a:bodyPr>
            <a:normAutofit/>
          </a:bodyPr>
          <a:lstStyle/>
          <a:p>
            <a:r>
              <a:rPr lang="en-ZA" dirty="0"/>
              <a:t>Opportunity to build</a:t>
            </a:r>
            <a:r>
              <a:rPr lang="en-US" dirty="0"/>
              <a:t>​</a:t>
            </a:r>
          </a:p>
          <a:p>
            <a:r>
              <a:rPr lang="en-ZA" dirty="0"/>
              <a:t>Fully inclusive market</a:t>
            </a:r>
            <a:r>
              <a:rPr lang="en-US" dirty="0"/>
              <a:t>​</a:t>
            </a:r>
          </a:p>
          <a:p>
            <a:r>
              <a:rPr lang="en-ZA" dirty="0"/>
              <a:t>Total addressable market</a:t>
            </a:r>
            <a:r>
              <a:rPr lang="en-US" dirty="0"/>
              <a:t>​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64EE55A-A02F-4EE4-83F2-B097394D38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AAE549-3A78-4243-8999-CEED726047F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17970" y="3129515"/>
            <a:ext cx="3365003" cy="1170432"/>
          </a:xfrm>
        </p:spPr>
        <p:txBody>
          <a:bodyPr>
            <a:noAutofit/>
          </a:bodyPr>
          <a:lstStyle/>
          <a:p>
            <a:r>
              <a:rPr lang="en-US" dirty="0"/>
              <a:t>Freedom to invent​</a:t>
            </a:r>
          </a:p>
          <a:p>
            <a:r>
              <a:rPr lang="en-ZA" dirty="0"/>
              <a:t>Selectively inclusive market</a:t>
            </a:r>
            <a:r>
              <a:rPr lang="en-US" dirty="0"/>
              <a:t>​</a:t>
            </a:r>
          </a:p>
          <a:p>
            <a:r>
              <a:rPr lang="en-ZA" dirty="0"/>
              <a:t>Serviceable available market</a:t>
            </a:r>
            <a:r>
              <a:rPr lang="en-US" dirty="0"/>
              <a:t>​</a:t>
            </a:r>
          </a:p>
          <a:p>
            <a:r>
              <a:rPr lang="en-ZA" dirty="0"/>
              <a:t>​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396DB9-CA31-422D-91CF-362B933EE03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17970" y="4648156"/>
            <a:ext cx="3365003" cy="1170432"/>
          </a:xfrm>
        </p:spPr>
        <p:txBody>
          <a:bodyPr>
            <a:noAutofit/>
          </a:bodyPr>
          <a:lstStyle/>
          <a:p>
            <a:r>
              <a:rPr lang="en-ZA" dirty="0"/>
              <a:t>Few competitors​</a:t>
            </a:r>
          </a:p>
          <a:p>
            <a:r>
              <a:rPr lang="en-ZA" dirty="0"/>
              <a:t>Specifically targeted market</a:t>
            </a:r>
            <a:r>
              <a:rPr lang="en-US" dirty="0"/>
              <a:t>​</a:t>
            </a:r>
          </a:p>
          <a:p>
            <a:r>
              <a:rPr lang="en-ZA" dirty="0"/>
              <a:t>Serviceable obtainable market​</a:t>
            </a:r>
          </a:p>
          <a:p>
            <a:r>
              <a:rPr lang="en-US" dirty="0"/>
              <a:t>​</a:t>
            </a: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746631"/>
            <a:ext cx="5184648" cy="466344"/>
          </a:xfrm>
        </p:spPr>
        <p:txBody>
          <a:bodyPr/>
          <a:lstStyle/>
          <a:p>
            <a:r>
              <a:rPr lang="en-US" noProof="0" dirty="0"/>
              <a:t>Market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Our competition</a:t>
            </a:r>
            <a:endParaRPr lang="en-US" dirty="0"/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999D91A5-2E97-401C-8485-4C6A03228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11826" y="2502477"/>
            <a:ext cx="3975054" cy="426393"/>
          </a:xfrm>
        </p:spPr>
        <p:txBody>
          <a:bodyPr/>
          <a:lstStyle/>
          <a:p>
            <a:r>
              <a:rPr lang="en-ZA" dirty="0"/>
              <a:t>Contoso​</a:t>
            </a:r>
            <a:endParaRPr lang="en-US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A7D48779-F2E1-4699-AD47-17420A5B31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8746" y="2502477"/>
            <a:ext cx="3695653" cy="426393"/>
          </a:xfrm>
        </p:spPr>
        <p:txBody>
          <a:bodyPr/>
          <a:lstStyle/>
          <a:p>
            <a:r>
              <a:rPr lang="en-US" dirty="0"/>
              <a:t>Competitors​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748B9A3-70BE-4930-994F-00EFCDA51C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811826" y="2881982"/>
            <a:ext cx="3975054" cy="2966740"/>
          </a:xfrm>
        </p:spPr>
        <p:txBody>
          <a:bodyPr>
            <a:normAutofit/>
          </a:bodyPr>
          <a:lstStyle/>
          <a:p>
            <a:r>
              <a:rPr lang="en-ZA" dirty="0"/>
              <a:t>Our product is priced below that of other task management tools on the market</a:t>
            </a:r>
            <a:r>
              <a:rPr lang="en-US" dirty="0"/>
              <a:t>​</a:t>
            </a:r>
          </a:p>
          <a:p>
            <a:r>
              <a:rPr lang="en-ZA" dirty="0"/>
              <a:t>Simple and easy to use app and website, compared to the complex tools of our competitors</a:t>
            </a:r>
            <a:r>
              <a:rPr lang="en-US" dirty="0"/>
              <a:t>​</a:t>
            </a:r>
          </a:p>
          <a:p>
            <a:r>
              <a:rPr lang="en-ZA" dirty="0"/>
              <a:t>Affordability is the main draw for our consumers to our product</a:t>
            </a:r>
            <a:r>
              <a:rPr lang="en-US" dirty="0"/>
              <a:t>​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182CD3FA-FD64-4651-A9ED-984F79C86F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78746" y="2881982"/>
            <a:ext cx="3695653" cy="2966740"/>
          </a:xfrm>
        </p:spPr>
        <p:txBody>
          <a:bodyPr>
            <a:normAutofit/>
          </a:bodyPr>
          <a:lstStyle/>
          <a:p>
            <a:r>
              <a:rPr lang="en-ZA" dirty="0"/>
              <a:t>Company A</a:t>
            </a:r>
            <a:r>
              <a:rPr lang="en-US" dirty="0"/>
              <a:t>​</a:t>
            </a:r>
            <a:br>
              <a:rPr lang="en-US" dirty="0"/>
            </a:br>
            <a:r>
              <a:rPr lang="en-ZA" dirty="0"/>
              <a:t>Product is more expensive</a:t>
            </a:r>
            <a:r>
              <a:rPr lang="en-US" dirty="0"/>
              <a:t>​</a:t>
            </a:r>
          </a:p>
          <a:p>
            <a:r>
              <a:rPr lang="en-ZA" dirty="0"/>
              <a:t>Companies B &amp; C </a:t>
            </a:r>
            <a:r>
              <a:rPr lang="en-US" dirty="0"/>
              <a:t>​</a:t>
            </a:r>
            <a:br>
              <a:rPr lang="en-US" dirty="0"/>
            </a:br>
            <a:r>
              <a:rPr lang="en-ZA" dirty="0"/>
              <a:t>Product is expensive and inconvenient to use</a:t>
            </a:r>
            <a:r>
              <a:rPr lang="en-US" dirty="0"/>
              <a:t>​</a:t>
            </a:r>
          </a:p>
          <a:p>
            <a:r>
              <a:rPr lang="en-ZA" dirty="0"/>
              <a:t>Companies D &amp; E</a:t>
            </a:r>
            <a:r>
              <a:rPr lang="en-US" dirty="0"/>
              <a:t>​</a:t>
            </a:r>
            <a:br>
              <a:rPr lang="en-US" dirty="0"/>
            </a:br>
            <a:r>
              <a:rPr lang="en-ZA" dirty="0"/>
              <a:t>Product is affordable, but inconvenient to use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AFBC0-99E5-4C3F-8409-A641E29741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F23CBB-E21B-4E15-921E-9BC34BB9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6DB4F4C0-66F2-4AE9-ACA2-A2893073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competition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DE099-31E6-4A2D-AF0B-EAE4AB8B97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7839" y="1538273"/>
            <a:ext cx="1706965" cy="492025"/>
          </a:xfrm>
        </p:spPr>
        <p:txBody>
          <a:bodyPr/>
          <a:lstStyle/>
          <a:p>
            <a:r>
              <a:rPr lang="en-ZA" dirty="0"/>
              <a:t>Convenient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F832CF7-7607-44FA-A6F6-3FF361BC8C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44687" y="2307743"/>
            <a:ext cx="1183179" cy="492025"/>
          </a:xfrm>
        </p:spPr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309D610-C2A4-44F5-86CF-CAB7B795D87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54219" y="2067508"/>
            <a:ext cx="1706965" cy="1048575"/>
          </a:xfrm>
        </p:spPr>
        <p:txBody>
          <a:bodyPr/>
          <a:lstStyle/>
          <a:p>
            <a:r>
              <a:rPr lang="en-US" dirty="0"/>
              <a:t>Contoso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68FEEAD-9F82-4D26-A696-EF776869AA9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545032" y="3467155"/>
            <a:ext cx="1209143" cy="492025"/>
          </a:xfrm>
        </p:spPr>
        <p:txBody>
          <a:bodyPr/>
          <a:lstStyle/>
          <a:p>
            <a:r>
              <a:rPr lang="en-ZA" dirty="0"/>
              <a:t>Expensive​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AF1C9F2-F99F-4977-90E2-7421C5EFCC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41651" y="3467155"/>
            <a:ext cx="1380681" cy="492025"/>
          </a:xfrm>
        </p:spPr>
        <p:txBody>
          <a:bodyPr/>
          <a:lstStyle/>
          <a:p>
            <a:r>
              <a:rPr lang="en-US" dirty="0"/>
              <a:t>Affordable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C930D17-61AE-4FD7-9538-B1BFE93992E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43702" y="4552190"/>
            <a:ext cx="1183179" cy="492025"/>
          </a:xfrm>
        </p:spPr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4E46C20-29A2-437D-B6AF-FD40CF85690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81179" y="4420460"/>
            <a:ext cx="1183179" cy="492025"/>
          </a:xfrm>
        </p:spPr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E6D523F-7738-4D52-A95F-0C60A7A17A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00052" y="4120885"/>
            <a:ext cx="1183179" cy="492025"/>
          </a:xfrm>
        </p:spPr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6798448-F046-4A21-A5BD-552B9ED2C55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0695" y="4820889"/>
            <a:ext cx="1183179" cy="492025"/>
          </a:xfrm>
        </p:spPr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DB775F-7CF7-4E61-9E5F-87B4AB1275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37839" y="5407116"/>
            <a:ext cx="1706965" cy="492025"/>
          </a:xfrm>
        </p:spPr>
        <p:txBody>
          <a:bodyPr/>
          <a:lstStyle/>
          <a:p>
            <a:r>
              <a:rPr lang="en-ZA" dirty="0"/>
              <a:t>Inconvenient​</a:t>
            </a:r>
            <a:endParaRPr lang="en-US" dirty="0"/>
          </a:p>
        </p:txBody>
      </p:sp>
      <p:sp>
        <p:nvSpPr>
          <p:cNvPr id="48" name="Date Placeholder 47">
            <a:extLst>
              <a:ext uri="{FF2B5EF4-FFF2-40B4-BE49-F238E27FC236}">
                <a16:creationId xmlns:a16="http://schemas.microsoft.com/office/drawing/2014/main" id="{5B1F36C4-3001-4309-B39A-4CBE3001C8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E417811B-8A88-4D3F-B8C1-3FB620AB9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BFB7C528-0C61-424C-B1CA-1E81969C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6072A2-2AD1-4FCC-94CB-2D6008B44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99744" y="2298701"/>
            <a:ext cx="1595680" cy="58419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505B0F-BF52-4666-932C-F0D307204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50807" y="2384920"/>
            <a:ext cx="350155" cy="349502"/>
          </a:xfrm>
          <a:prstGeom prst="rect">
            <a:avLst/>
          </a:prstGeom>
          <a:noFill/>
          <a:ln w="254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932B490-6CD8-4839-A202-51E6FAA0A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38655" y="4629430"/>
            <a:ext cx="350155" cy="349502"/>
          </a:xfrm>
          <a:prstGeom prst="rect">
            <a:avLst/>
          </a:prstGeom>
          <a:noFill/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E743C97-B414-4218-B46A-9211BA1B4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1759" y="4487842"/>
            <a:ext cx="350155" cy="349502"/>
          </a:xfrm>
          <a:prstGeom prst="rect">
            <a:avLst/>
          </a:prstGeom>
          <a:noFill/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CD02CEE-2A4F-4154-BFEA-5F093E773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01084" y="4192235"/>
            <a:ext cx="350155" cy="349502"/>
          </a:xfrm>
          <a:prstGeom prst="rect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F2AA8D-15B3-441D-853F-87E857C4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64706" y="4892322"/>
            <a:ext cx="350155" cy="349502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535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4" y="989042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Growth strategy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50278A-C855-49FF-BCD2-7E6BD3F905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52699" y="1592681"/>
            <a:ext cx="7306060" cy="393427"/>
          </a:xfrm>
        </p:spPr>
        <p:txBody>
          <a:bodyPr/>
          <a:lstStyle/>
          <a:p>
            <a:r>
              <a:rPr lang="en-US" dirty="0"/>
              <a:t>How we’ll scale in the future​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973698" y="3031460"/>
            <a:ext cx="1975104" cy="868680"/>
          </a:xfrm>
        </p:spPr>
        <p:txBody>
          <a:bodyPr/>
          <a:lstStyle/>
          <a:p>
            <a:r>
              <a:rPr lang="en-US" dirty="0"/>
              <a:t>Feb 20xx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A3A285-1B6B-47C7-A879-444362C4EF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02976" y="3031460"/>
            <a:ext cx="1975104" cy="868680"/>
          </a:xfrm>
        </p:spPr>
        <p:txBody>
          <a:bodyPr/>
          <a:lstStyle/>
          <a:p>
            <a:r>
              <a:rPr lang="en-US" dirty="0"/>
              <a:t>May 20xx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46652" y="3031460"/>
            <a:ext cx="1975104" cy="868680"/>
          </a:xfrm>
        </p:spPr>
        <p:txBody>
          <a:bodyPr/>
          <a:lstStyle/>
          <a:p>
            <a:r>
              <a:rPr lang="en-US" dirty="0"/>
              <a:t>Oct 20xx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408E2D6-75F9-4B6D-83C6-E5C1D0785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91695" y="4042386"/>
            <a:ext cx="2743200" cy="1148945"/>
          </a:xfrm>
        </p:spPr>
        <p:txBody>
          <a:bodyPr/>
          <a:lstStyle/>
          <a:p>
            <a:r>
              <a:rPr lang="en-US" dirty="0"/>
              <a:t>Distribute the app to local start ups to help establish the product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3AB9469-72E1-430D-8BF6-AEEEBDE86C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20973" y="4042387"/>
            <a:ext cx="2743200" cy="1148945"/>
          </a:xfrm>
        </p:spPr>
        <p:txBody>
          <a:bodyPr/>
          <a:lstStyle/>
          <a:p>
            <a:r>
              <a:rPr lang="en-US" dirty="0"/>
              <a:t>Release the app to the general public and monitor press and regional market trends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3F37B6A-147E-428A-8A0A-66906B67C6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64649" y="4042386"/>
            <a:ext cx="2743200" cy="1148945"/>
          </a:xfrm>
        </p:spPr>
        <p:txBody>
          <a:bodyPr/>
          <a:lstStyle/>
          <a:p>
            <a:r>
              <a:rPr lang="en-US" dirty="0"/>
              <a:t>Gather feedback from the start up community to expand availability of the product</a:t>
            </a:r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2138E7D7-EAED-45BA-8679-6A7129C1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4257A396-7594-402C-B2A9-4678A060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35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3CCE65F-EAE5-4C64-842B-27E3783C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4" y="989042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Traction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9E30BEC-6F07-48A4-9993-E5B985D29C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52699" y="1592681"/>
            <a:ext cx="7306060" cy="393427"/>
          </a:xfrm>
        </p:spPr>
        <p:txBody>
          <a:bodyPr/>
          <a:lstStyle/>
          <a:p>
            <a:r>
              <a:rPr lang="en-ZA" dirty="0"/>
              <a:t>Forecasting for success​</a:t>
            </a:r>
            <a:endParaRPr lang="en-US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B5D952F-2EF7-427C-974E-A567B00747E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05410" y="2333977"/>
            <a:ext cx="5007023" cy="448769"/>
          </a:xfrm>
        </p:spPr>
        <p:txBody>
          <a:bodyPr/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47" name="Content Placeholder 46">
            <a:extLst>
              <a:ext uri="{FF2B5EF4-FFF2-40B4-BE49-F238E27FC236}">
                <a16:creationId xmlns:a16="http://schemas.microsoft.com/office/drawing/2014/main" id="{ACADC37D-9FC5-4A0A-AC25-4FE75C3312E6}"/>
              </a:ext>
            </a:extLst>
          </p:cNvPr>
          <p:cNvGraphicFramePr>
            <a:graphicFrameLocks noGrp="1"/>
          </p:cNvGraphicFramePr>
          <p:nvPr>
            <p:ph sz="quarter" idx="38"/>
            <p:extLst>
              <p:ext uri="{D42A27DB-BD31-4B8C-83A1-F6EECF244321}">
                <p14:modId xmlns:p14="http://schemas.microsoft.com/office/powerpoint/2010/main" val="1005390803"/>
              </p:ext>
            </p:extLst>
          </p:nvPr>
        </p:nvGraphicFramePr>
        <p:xfrm>
          <a:off x="919163" y="2782888"/>
          <a:ext cx="5007023" cy="277653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13118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038819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005564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028481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1121041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602110">
                <a:tc>
                  <a:txBody>
                    <a:bodyPr/>
                    <a:lstStyle/>
                    <a:p>
                      <a:pPr algn="r"/>
                      <a:endParaRPr lang="en-US" sz="1100" cap="all" spc="4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cap="all" spc="2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j-lt"/>
                        </a:rPr>
                        <a:t>clients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cap="all" spc="2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j-lt"/>
                        </a:rPr>
                        <a:t>orders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cap="all" spc="2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j-lt"/>
                        </a:rPr>
                        <a:t>Gross avenue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cap="all" spc="2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j-lt"/>
                        </a:rPr>
                        <a:t>Net revenue</a:t>
                      </a:r>
                    </a:p>
                  </a:txBody>
                  <a:tcPr marL="78782" marR="78782" marT="39391" marB="39391"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53698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20XX​</a:t>
                      </a:r>
                      <a:endParaRPr lang="en-US" sz="1100" b="0" i="0" spc="1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10​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1100​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$10,000​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$7,000​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53698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20XX​</a:t>
                      </a:r>
                      <a:endParaRPr lang="en-US" sz="1100" b="0" i="0" spc="1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20​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200​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$20,000​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$16,000​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56348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20XX​</a:t>
                      </a:r>
                      <a:endParaRPr lang="en-US" sz="1100" b="0" i="0" spc="1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30​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300​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$30,000​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$25,000​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53698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20XX​</a:t>
                      </a:r>
                      <a:endParaRPr lang="en-US" sz="1100" b="0" i="0" spc="1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40​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400​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$40,000​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$30,000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</a:tbl>
          </a:graphicData>
        </a:graphic>
      </p:graphicFrame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0D6DF9DB-199B-4C70-8114-ED4B77E2921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912798" y="2339975"/>
            <a:ext cx="4360039" cy="449263"/>
          </a:xfrm>
        </p:spPr>
        <p:txBody>
          <a:bodyPr/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48" name="Content Placeholder 37" descr="Bar chart">
            <a:extLst>
              <a:ext uri="{FF2B5EF4-FFF2-40B4-BE49-F238E27FC236}">
                <a16:creationId xmlns:a16="http://schemas.microsoft.com/office/drawing/2014/main" id="{4E8184C2-9E68-48D4-BCC6-EF4E09E80397}"/>
              </a:ext>
            </a:extLst>
          </p:cNvPr>
          <p:cNvGraphicFramePr>
            <a:graphicFrameLocks noGrp="1"/>
          </p:cNvGraphicFramePr>
          <p:nvPr>
            <p:ph sz="quarter" idx="39"/>
            <p:extLst>
              <p:ext uri="{D42A27DB-BD31-4B8C-83A1-F6EECF244321}">
                <p14:modId xmlns:p14="http://schemas.microsoft.com/office/powerpoint/2010/main" val="3677444235"/>
              </p:ext>
            </p:extLst>
          </p:nvPr>
        </p:nvGraphicFramePr>
        <p:xfrm>
          <a:off x="6898511" y="2782889"/>
          <a:ext cx="4360039" cy="3108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1" name="Date Placeholder 80">
            <a:extLst>
              <a:ext uri="{FF2B5EF4-FFF2-40B4-BE49-F238E27FC236}">
                <a16:creationId xmlns:a16="http://schemas.microsoft.com/office/drawing/2014/main" id="{145DC384-179D-4D98-BDFC-0F504A188C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2" name="Footer Placeholder 81">
            <a:extLst>
              <a:ext uri="{FF2B5EF4-FFF2-40B4-BE49-F238E27FC236}">
                <a16:creationId xmlns:a16="http://schemas.microsoft.com/office/drawing/2014/main" id="{7005FDD0-453E-4C96-B4CD-233F59CBA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3148E176-08DB-41A3-9A76-23011A0B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9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26EEC6-049A-726C-D934-E902AE5D9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238" y="0"/>
            <a:ext cx="10125762" cy="6858000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98010"/>
            <a:ext cx="8037689" cy="3513714"/>
          </a:xfrm>
        </p:spPr>
        <p:txBody>
          <a:bodyPr/>
          <a:lstStyle/>
          <a:p>
            <a:r>
              <a:rPr lang="en-US" noProof="0" dirty="0"/>
              <a:t>Large Language Models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26C385-B9DF-DC7C-B031-C656D07A5A44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0" y="2360429"/>
            <a:ext cx="759374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Application of Deep Learning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Pre-trained on massive text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Predict text, answer questions, generate content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Examples: GPT-4,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LLaMA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Mistral, GROK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Limitations: context window, hallucinations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F30581A-FCE9-8CE0-882C-0683FB7486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123">
            <a:extLst>
              <a:ext uri="{FF2B5EF4-FFF2-40B4-BE49-F238E27FC236}">
                <a16:creationId xmlns:a16="http://schemas.microsoft.com/office/drawing/2014/main" id="{B4460716-6BD7-42C5-884B-FB370E07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Two-year action plan</a:t>
            </a:r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7BF85D80-939A-4D32-8E24-F43D30E9811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029367" y="2071320"/>
            <a:ext cx="1440088" cy="598827"/>
          </a:xfrm>
        </p:spPr>
        <p:txBody>
          <a:bodyPr/>
          <a:lstStyle/>
          <a:p>
            <a:r>
              <a:rPr lang="en-ZA" dirty="0"/>
              <a:t>Supply volunteers​</a:t>
            </a:r>
            <a:endParaRPr lang="en-US" dirty="0"/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2D19FA91-F1E7-4EBD-BDE4-75CFCA5A263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397612" y="2071320"/>
            <a:ext cx="1440088" cy="598827"/>
          </a:xfrm>
        </p:spPr>
        <p:txBody>
          <a:bodyPr/>
          <a:lstStyle/>
          <a:p>
            <a:r>
              <a:rPr lang="en-ZA" dirty="0"/>
              <a:t>Run focus groups​</a:t>
            </a:r>
            <a:endParaRPr lang="en-US" dirty="0"/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976F8A2B-9ED8-48BE-85E3-75888951B26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344687" y="2071320"/>
            <a:ext cx="1440088" cy="598827"/>
          </a:xfrm>
        </p:spPr>
        <p:txBody>
          <a:bodyPr/>
          <a:lstStyle/>
          <a:p>
            <a:r>
              <a:rPr lang="en-ZA" dirty="0"/>
              <a:t>Gather feedback​</a:t>
            </a:r>
            <a:endParaRPr lang="en-US" dirty="0"/>
          </a:p>
        </p:txBody>
      </p:sp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4BD31BFB-3E67-4778-9D30-28AC41FD64C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53772" y="2763180"/>
            <a:ext cx="1021001" cy="501726"/>
          </a:xfrm>
        </p:spPr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EB41788B-5A4D-4A23-BB14-7455046EF9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12346" y="3170170"/>
            <a:ext cx="495300" cy="652276"/>
          </a:xfrm>
        </p:spPr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4BF050-9C6D-4081-95CF-F6BC29EAB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01761" y="3170170"/>
            <a:ext cx="495300" cy="652276"/>
          </a:xfrm>
        </p:spPr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3C776D64-FE99-43B5-BA03-94B7B0EDC5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1176" y="3170170"/>
            <a:ext cx="495300" cy="652276"/>
          </a:xfrm>
        </p:spPr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D52F622E-B59E-4A96-8D3E-3B13A871F5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80591" y="3170170"/>
            <a:ext cx="495300" cy="652276"/>
          </a:xfrm>
        </p:spPr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7D2FEB08-6B21-4BF7-97FE-A5781DCE93A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10807" y="3170170"/>
            <a:ext cx="615310" cy="652276"/>
          </a:xfrm>
        </p:spPr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F2F0017-CCFD-4F8D-83B7-E01482D560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59421" y="3170170"/>
            <a:ext cx="495300" cy="652276"/>
          </a:xfrm>
        </p:spPr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D11CC642-FC71-4C7D-AD0A-828E2A08DFA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8836" y="3170170"/>
            <a:ext cx="495300" cy="652276"/>
          </a:xfrm>
        </p:spPr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E8C7418D-7FF7-4E18-BFD3-32B69D0C414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38251" y="3170170"/>
            <a:ext cx="495300" cy="652276"/>
          </a:xfrm>
        </p:spPr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2DD50C26-54E4-4467-95B8-E8541DDA6AC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27666" y="3170170"/>
            <a:ext cx="495300" cy="652276"/>
          </a:xfrm>
        </p:spPr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F41FF637-BB1E-44A4-893A-775347AA469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17081" y="3170170"/>
            <a:ext cx="495300" cy="652276"/>
          </a:xfrm>
        </p:spPr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6969BA4E-1EAE-41C8-BB18-657979AE5B0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606496" y="3170170"/>
            <a:ext cx="495300" cy="652276"/>
          </a:xfrm>
        </p:spPr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4FC033C2-738F-4CE1-9D96-79DEF74769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95907" y="3170170"/>
            <a:ext cx="495300" cy="652276"/>
          </a:xfrm>
        </p:spPr>
        <p:txBody>
          <a:bodyPr/>
          <a:lstStyle/>
          <a:p>
            <a:r>
              <a:rPr lang="en-US" dirty="0"/>
              <a:t>Dec</a:t>
            </a:r>
          </a:p>
        </p:txBody>
      </p:sp>
      <p:sp>
        <p:nvSpPr>
          <p:cNvPr id="134" name="Text Placeholder 133">
            <a:extLst>
              <a:ext uri="{FF2B5EF4-FFF2-40B4-BE49-F238E27FC236}">
                <a16:creationId xmlns:a16="http://schemas.microsoft.com/office/drawing/2014/main" id="{143D4C69-4A2E-485F-8CB1-74C4E298465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029367" y="3862599"/>
            <a:ext cx="1440088" cy="549318"/>
          </a:xfrm>
        </p:spPr>
        <p:txBody>
          <a:bodyPr/>
          <a:lstStyle/>
          <a:p>
            <a:r>
              <a:rPr lang="en-ZA" dirty="0"/>
              <a:t>Test with start ups​</a:t>
            </a:r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4F31490-B2B7-4426-8E85-2B946D47328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976442" y="3862599"/>
            <a:ext cx="1440088" cy="549318"/>
          </a:xfrm>
        </p:spPr>
        <p:txBody>
          <a:bodyPr>
            <a:normAutofit/>
          </a:bodyPr>
          <a:lstStyle/>
          <a:p>
            <a:r>
              <a:rPr lang="en-ZA" dirty="0"/>
              <a:t>Regional launch​</a:t>
            </a:r>
            <a:endParaRPr lang="en-US" dirty="0"/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CCC6845F-1170-40DE-8F65-F6140059B8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923517" y="3862599"/>
            <a:ext cx="1440088" cy="549318"/>
          </a:xfrm>
        </p:spPr>
        <p:txBody>
          <a:bodyPr/>
          <a:lstStyle/>
          <a:p>
            <a:r>
              <a:rPr lang="en-ZA" dirty="0"/>
              <a:t>Deliver to consumers​</a:t>
            </a:r>
            <a:endParaRPr lang="en-US" dirty="0"/>
          </a:p>
        </p:txBody>
      </p:sp>
      <p:sp>
        <p:nvSpPr>
          <p:cNvPr id="168" name="Text Placeholder 167">
            <a:extLst>
              <a:ext uri="{FF2B5EF4-FFF2-40B4-BE49-F238E27FC236}">
                <a16:creationId xmlns:a16="http://schemas.microsoft.com/office/drawing/2014/main" id="{C99EF7C8-7B17-4B3D-B6E9-E0C70F826BF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53772" y="4449967"/>
            <a:ext cx="1021001" cy="501726"/>
          </a:xfrm>
        </p:spPr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5F5362C-3D75-4B57-BF1E-C3C283D11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12346" y="4871997"/>
            <a:ext cx="495300" cy="652272"/>
          </a:xfrm>
        </p:spPr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6827CCF3-6234-44CD-A60B-0B28A5739DF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501761" y="4871997"/>
            <a:ext cx="495300" cy="652272"/>
          </a:xfrm>
        </p:spPr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895A0D32-F9FD-400E-83C0-733100E37C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91176" y="4871997"/>
            <a:ext cx="495300" cy="652272"/>
          </a:xfrm>
        </p:spPr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565976EC-94E5-41FE-9E80-B40A9CC7ABA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80591" y="4871997"/>
            <a:ext cx="495300" cy="652272"/>
          </a:xfrm>
        </p:spPr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E0951A0C-6C97-4519-8A5F-87ABF67DFA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810807" y="4871997"/>
            <a:ext cx="615310" cy="652272"/>
          </a:xfrm>
        </p:spPr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9A4D4814-9B27-4B11-A2D8-0AAB1DBFE17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659421" y="4871997"/>
            <a:ext cx="495300" cy="652272"/>
          </a:xfrm>
        </p:spPr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4AF74236-101C-4E25-940D-EC00B8AEB6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48836" y="4871997"/>
            <a:ext cx="495300" cy="652272"/>
          </a:xfrm>
        </p:spPr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D85D8F90-2EBD-45EF-A882-6DAB9FFFB9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238251" y="4871997"/>
            <a:ext cx="495300" cy="652272"/>
          </a:xfrm>
        </p:spPr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28E13E37-B675-4F76-AEFD-C5F32734E4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27666" y="4871997"/>
            <a:ext cx="495300" cy="652272"/>
          </a:xfrm>
        </p:spPr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A4F756B5-4A26-40F5-ADAA-FA4597F8772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817081" y="4871997"/>
            <a:ext cx="495300" cy="652272"/>
          </a:xfrm>
        </p:spPr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03405DF6-005D-4735-BA82-62FB1343A8B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606496" y="4871997"/>
            <a:ext cx="495300" cy="652272"/>
          </a:xfrm>
        </p:spPr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FB6BBA2A-A9C9-48DE-BCFC-D8A8EA1C78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395907" y="4871997"/>
            <a:ext cx="495300" cy="652272"/>
          </a:xfrm>
        </p:spPr>
        <p:txBody>
          <a:bodyPr/>
          <a:lstStyle/>
          <a:p>
            <a:r>
              <a:rPr lang="en-US" dirty="0"/>
              <a:t>Dec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03E781E-7177-48E9-9719-BB669F012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FAD773-C307-44DD-BC20-23F80EDB8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263D7C3-68EE-450A-99BF-C66DAD63DF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B826A7B-47D1-4CDE-8FF9-017A0D2AB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277E97C-6CFA-4AF5-9696-0184E63B1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0737" y="2675138"/>
            <a:ext cx="6313957" cy="344415"/>
            <a:chOff x="2750737" y="2675138"/>
            <a:chExt cx="6313957" cy="344415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D3F2609-9CDD-4D75-A665-4D2F527EE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E94D322-7358-4254-A88B-5A447FF71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8F81EB4-D578-4BDD-B7D3-447C2EB9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B1CDAB1-6616-440C-AF3B-25D15E58B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B943732-F8BC-401F-86DD-4B1D629755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47F7C68-9C08-4686-AD4C-750BB3E968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EEB642F-F9D2-45BD-9717-7AE8D2A0FC6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9EB02C2-E346-4354-AB07-DE0D08170E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DA133A3-8322-4AB6-887A-538C2806169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763F120-178A-40D1-A82A-2E4D9BA4B2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409BB41-3C37-4847-8DB0-9CF5D94625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E33A040-B4D3-4573-BD79-38B162540C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38B288F-8E58-4652-98AC-366CE03636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627EDDF-4725-48CD-A698-6BA9E5753D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94E83A0-CFA3-4B96-BD81-39AB301E5B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5EE8A88-DC8F-44A7-B104-AE0F5C800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83" name="Oval 234">
              <a:extLst>
                <a:ext uri="{FF2B5EF4-FFF2-40B4-BE49-F238E27FC236}">
                  <a16:creationId xmlns:a16="http://schemas.microsoft.com/office/drawing/2014/main" id="{EE82452B-60E4-4C51-82BC-CCA2E70AA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236">
              <a:extLst>
                <a:ext uri="{FF2B5EF4-FFF2-40B4-BE49-F238E27FC236}">
                  <a16:creationId xmlns:a16="http://schemas.microsoft.com/office/drawing/2014/main" id="{0FA953AE-6A30-49AB-ACDB-051FDE442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238">
              <a:extLst>
                <a:ext uri="{FF2B5EF4-FFF2-40B4-BE49-F238E27FC236}">
                  <a16:creationId xmlns:a16="http://schemas.microsoft.com/office/drawing/2014/main" id="{29C9EFAF-D2A2-4FD8-BAAC-7A816BFA8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240">
              <a:extLst>
                <a:ext uri="{FF2B5EF4-FFF2-40B4-BE49-F238E27FC236}">
                  <a16:creationId xmlns:a16="http://schemas.microsoft.com/office/drawing/2014/main" id="{82FCD094-57CC-4B70-97FA-1D9C45F11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242">
              <a:extLst>
                <a:ext uri="{FF2B5EF4-FFF2-40B4-BE49-F238E27FC236}">
                  <a16:creationId xmlns:a16="http://schemas.microsoft.com/office/drawing/2014/main" id="{8B4A3004-A427-4F04-825C-1C19BCF03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244">
              <a:extLst>
                <a:ext uri="{FF2B5EF4-FFF2-40B4-BE49-F238E27FC236}">
                  <a16:creationId xmlns:a16="http://schemas.microsoft.com/office/drawing/2014/main" id="{CBE937C0-C4AD-43C6-8AA5-85DCB0F78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246">
              <a:extLst>
                <a:ext uri="{FF2B5EF4-FFF2-40B4-BE49-F238E27FC236}">
                  <a16:creationId xmlns:a16="http://schemas.microsoft.com/office/drawing/2014/main" id="{48478F5D-AC63-456C-A2A6-46E2C6079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248">
              <a:extLst>
                <a:ext uri="{FF2B5EF4-FFF2-40B4-BE49-F238E27FC236}">
                  <a16:creationId xmlns:a16="http://schemas.microsoft.com/office/drawing/2014/main" id="{B87B26F3-280B-4BAC-A30B-6028AC9AA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250">
              <a:extLst>
                <a:ext uri="{FF2B5EF4-FFF2-40B4-BE49-F238E27FC236}">
                  <a16:creationId xmlns:a16="http://schemas.microsoft.com/office/drawing/2014/main" id="{62ED9F1E-FCE3-4CBC-A7C4-672C2816D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252">
              <a:extLst>
                <a:ext uri="{FF2B5EF4-FFF2-40B4-BE49-F238E27FC236}">
                  <a16:creationId xmlns:a16="http://schemas.microsoft.com/office/drawing/2014/main" id="{E758D61B-A483-412E-865D-D1566EC02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254">
              <a:extLst>
                <a:ext uri="{FF2B5EF4-FFF2-40B4-BE49-F238E27FC236}">
                  <a16:creationId xmlns:a16="http://schemas.microsoft.com/office/drawing/2014/main" id="{3A79885B-A845-4504-B199-AA59BFC40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256">
              <a:extLst>
                <a:ext uri="{FF2B5EF4-FFF2-40B4-BE49-F238E27FC236}">
                  <a16:creationId xmlns:a16="http://schemas.microsoft.com/office/drawing/2014/main" id="{7448D00D-9939-4654-90C0-B61DF4E4F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80EB1B1-085F-4C16-AA18-D1651CA90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9387" y="2999128"/>
            <a:ext cx="8510121" cy="0"/>
            <a:chOff x="1504814" y="2488864"/>
            <a:chExt cx="8510121" cy="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9D60951-28D6-479D-B250-64EC93D45F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CC5BA1-9669-4409-9A11-19731286BC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6D80429-1EA8-45B7-B748-86971D3A5B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C08C031-8FA5-4593-86A8-73DD069056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3F1058-5CC0-4F55-8238-F8A40C20FF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3512DCF-39ED-44A4-9108-B0FEF4FC66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AA9C9DE-690E-4AB4-86A2-C54F3A3531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56FDA20-77A2-44E7-BDD5-6F8F06C299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FCC3E47-BC17-4BF6-8A00-B8D5959560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3164CF8-C9CC-47A3-9C15-50B0BF8834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A312809-1B0A-40E2-9D6B-860CCA4328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F67E0BE-3828-42FB-9AA7-3F803DB2D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2910" y="2903401"/>
            <a:ext cx="8858463" cy="174171"/>
            <a:chOff x="1835966" y="4162015"/>
            <a:chExt cx="8858463" cy="174171"/>
          </a:xfrm>
        </p:grpSpPr>
        <p:sp>
          <p:nvSpPr>
            <p:cNvPr id="111" name="Oval 234">
              <a:extLst>
                <a:ext uri="{FF2B5EF4-FFF2-40B4-BE49-F238E27FC236}">
                  <a16:creationId xmlns:a16="http://schemas.microsoft.com/office/drawing/2014/main" id="{B5B00848-3459-4661-A7EF-E75AC9C40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236">
              <a:extLst>
                <a:ext uri="{FF2B5EF4-FFF2-40B4-BE49-F238E27FC236}">
                  <a16:creationId xmlns:a16="http://schemas.microsoft.com/office/drawing/2014/main" id="{B894BB30-ECBC-4F62-9C74-0E3968350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238">
              <a:extLst>
                <a:ext uri="{FF2B5EF4-FFF2-40B4-BE49-F238E27FC236}">
                  <a16:creationId xmlns:a16="http://schemas.microsoft.com/office/drawing/2014/main" id="{9CA8F390-1FEE-457A-8225-D51F7A253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240">
              <a:extLst>
                <a:ext uri="{FF2B5EF4-FFF2-40B4-BE49-F238E27FC236}">
                  <a16:creationId xmlns:a16="http://schemas.microsoft.com/office/drawing/2014/main" id="{4E6F774F-40ED-467D-88A2-94AE11D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242">
              <a:extLst>
                <a:ext uri="{FF2B5EF4-FFF2-40B4-BE49-F238E27FC236}">
                  <a16:creationId xmlns:a16="http://schemas.microsoft.com/office/drawing/2014/main" id="{EFFD4305-13D4-4942-B7CC-6DBCA01BF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244">
              <a:extLst>
                <a:ext uri="{FF2B5EF4-FFF2-40B4-BE49-F238E27FC236}">
                  <a16:creationId xmlns:a16="http://schemas.microsoft.com/office/drawing/2014/main" id="{71A322C7-81AC-4059-88C9-E5BED0974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246">
              <a:extLst>
                <a:ext uri="{FF2B5EF4-FFF2-40B4-BE49-F238E27FC236}">
                  <a16:creationId xmlns:a16="http://schemas.microsoft.com/office/drawing/2014/main" id="{C34BC827-F7BE-4B4C-AA4F-F9CA43CE0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248">
              <a:extLst>
                <a:ext uri="{FF2B5EF4-FFF2-40B4-BE49-F238E27FC236}">
                  <a16:creationId xmlns:a16="http://schemas.microsoft.com/office/drawing/2014/main" id="{493D3EA3-98DA-45F8-A146-C11E2188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250">
              <a:extLst>
                <a:ext uri="{FF2B5EF4-FFF2-40B4-BE49-F238E27FC236}">
                  <a16:creationId xmlns:a16="http://schemas.microsoft.com/office/drawing/2014/main" id="{2471905D-4879-4E49-B008-F9AA936C6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252">
              <a:extLst>
                <a:ext uri="{FF2B5EF4-FFF2-40B4-BE49-F238E27FC236}">
                  <a16:creationId xmlns:a16="http://schemas.microsoft.com/office/drawing/2014/main" id="{ABC6EDE8-DC88-40DF-A932-C5D3BC7E3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254">
              <a:extLst>
                <a:ext uri="{FF2B5EF4-FFF2-40B4-BE49-F238E27FC236}">
                  <a16:creationId xmlns:a16="http://schemas.microsoft.com/office/drawing/2014/main" id="{F6056E70-C46E-4A13-8BA2-22B1D24C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256">
              <a:extLst>
                <a:ext uri="{FF2B5EF4-FFF2-40B4-BE49-F238E27FC236}">
                  <a16:creationId xmlns:a16="http://schemas.microsoft.com/office/drawing/2014/main" id="{AA48B21D-0BDC-4CCA-AC74-C6A8A440A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9" name="Date Placeholder 168">
            <a:extLst>
              <a:ext uri="{FF2B5EF4-FFF2-40B4-BE49-F238E27FC236}">
                <a16:creationId xmlns:a16="http://schemas.microsoft.com/office/drawing/2014/main" id="{090944DC-CB4A-4DAE-A801-92946C74EA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70" name="Footer Placeholder 169">
            <a:extLst>
              <a:ext uri="{FF2B5EF4-FFF2-40B4-BE49-F238E27FC236}">
                <a16:creationId xmlns:a16="http://schemas.microsoft.com/office/drawing/2014/main" id="{23D83515-2C49-4811-A872-1DAD2FEA5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1" name="Slide Number Placeholder 170">
            <a:extLst>
              <a:ext uri="{FF2B5EF4-FFF2-40B4-BE49-F238E27FC236}">
                <a16:creationId xmlns:a16="http://schemas.microsoft.com/office/drawing/2014/main" id="{A65CE78F-C6B9-4EEC-8B5C-FBBA91D3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769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4864608" cy="365760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42" name="Content Placeholder 41">
            <a:extLst>
              <a:ext uri="{FF2B5EF4-FFF2-40B4-BE49-F238E27FC236}">
                <a16:creationId xmlns:a16="http://schemas.microsoft.com/office/drawing/2014/main" id="{34ACB7E3-8F86-4C0E-9748-3F10EBD66EC9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611776090"/>
              </p:ext>
            </p:extLst>
          </p:nvPr>
        </p:nvGraphicFramePr>
        <p:xfrm>
          <a:off x="793750" y="1238250"/>
          <a:ext cx="5418260" cy="458586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789463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013670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087120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512007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401050">
                <a:tc>
                  <a:txBody>
                    <a:bodyPr/>
                    <a:lstStyle/>
                    <a:p>
                      <a:pPr algn="r"/>
                      <a:endParaRPr lang="en-US" sz="1200" cap="all" spc="4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</a:rPr>
                        <a:t>Year 1</a:t>
                      </a:r>
                      <a:endParaRPr lang="en-US" sz="1200" b="1" cap="all" spc="2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</a:rPr>
                        <a:t>Year 2</a:t>
                      </a:r>
                      <a:endParaRPr lang="en-US" sz="1200" b="1" cap="all" spc="2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</a:rPr>
                        <a:t>year 3</a:t>
                      </a:r>
                      <a:endParaRPr lang="en-US" sz="1200" b="1" cap="all" spc="2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200" b="0" cap="all" spc="4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34551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Detailers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34746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Users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1,600,000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34746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Sales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34746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Average Price per Sale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75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90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  <a:tr h="36708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Revenue @ 15%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5,625,000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48,000,000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216,000,000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575269"/>
                  </a:ext>
                </a:extLst>
              </a:tr>
              <a:tr h="34637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1" u="none" strike="noStrike" cap="all" spc="200" baseline="0" dirty="0">
                          <a:solidFill>
                            <a:schemeClr val="bg1"/>
                          </a:solidFill>
                          <a:effectLst/>
                        </a:rPr>
                        <a:t>Gross Profit</a:t>
                      </a:r>
                      <a:r>
                        <a:rPr lang="en-US" sz="1200" b="0" cap="all" spc="2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cap="all" spc="200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5,625,000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48,000,000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216,000,000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227705"/>
                  </a:ext>
                </a:extLst>
              </a:tr>
              <a:tr h="353132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Expenses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0867358"/>
                  </a:ext>
                </a:extLst>
              </a:tr>
              <a:tr h="357645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Sales &amp; Marketing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5,062,500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38,400,000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151,200,000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114081"/>
                  </a:ext>
                </a:extLst>
              </a:tr>
              <a:tr h="350458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Customer Service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1,687,500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9,600,000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21,600,000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70%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7267748"/>
                  </a:ext>
                </a:extLst>
              </a:tr>
              <a:tr h="335761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Product Development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562,500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2,400,000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10,800,000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341114"/>
                  </a:ext>
                </a:extLst>
              </a:tr>
              <a:tr h="341185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Research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281,250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2,400,000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4,320,000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17110"/>
                  </a:ext>
                </a:extLst>
              </a:tr>
              <a:tr h="3452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1" u="none" strike="noStrike" cap="all" spc="200" baseline="0" dirty="0">
                          <a:solidFill>
                            <a:schemeClr val="bg1"/>
                          </a:solidFill>
                          <a:effectLst/>
                        </a:rPr>
                        <a:t>Total Expenses</a:t>
                      </a:r>
                      <a:r>
                        <a:rPr lang="en-US" sz="1200" b="0" cap="all" spc="2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cap="all" spc="200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7,593,750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52,800,000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187,920,000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074008"/>
                  </a:ext>
                </a:extLst>
              </a:tr>
            </a:tbl>
          </a:graphicData>
        </a:graphic>
      </p:graphicFrame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6101639-B98B-4290-81F2-6592D5FA90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326A7AE-D42B-4931-9C9A-68C7909D8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pic>
        <p:nvPicPr>
          <p:cNvPr id="46" name="Picture Placeholder 45" descr="A close up of a person wearing glasses and the measurements of the eyes">
            <a:extLst>
              <a:ext uri="{FF2B5EF4-FFF2-40B4-BE49-F238E27FC236}">
                <a16:creationId xmlns:a16="http://schemas.microsoft.com/office/drawing/2014/main" id="{4CCDE114-C87D-4D8A-AC71-4CEECD759F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79733" y="0"/>
            <a:ext cx="5012267" cy="686737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9EE126B-B5CD-4FEC-A36A-5B51A1CE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40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4B590098-81C1-4249-B3A2-EA9785C8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1566777"/>
            <a:ext cx="7286604" cy="634323"/>
          </a:xfrm>
        </p:spPr>
        <p:txBody>
          <a:bodyPr/>
          <a:lstStyle/>
          <a:p>
            <a:r>
              <a:rPr lang="en-US" noProof="0" dirty="0"/>
              <a:t>Meet the team</a:t>
            </a:r>
            <a:endParaRPr lang="en-US" dirty="0"/>
          </a:p>
        </p:txBody>
      </p:sp>
      <p:pic>
        <p:nvPicPr>
          <p:cNvPr id="21" name="Picture Placeholder 20" descr="Team member headshot">
            <a:extLst>
              <a:ext uri="{FF2B5EF4-FFF2-40B4-BE49-F238E27FC236}">
                <a16:creationId xmlns:a16="http://schemas.microsoft.com/office/drawing/2014/main" id="{7B3A7BB2-D754-4C1F-BBD1-08ACE735E4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3737" y="2804053"/>
            <a:ext cx="1487419" cy="1498417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D612B0-CA10-4130-B168-DF81E13876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8239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dirty="0"/>
              <a:t>Takuma Hayashi​​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624D75-824F-4CC8-9323-2E23CB884A5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8239" y="4886780"/>
            <a:ext cx="2118414" cy="531393"/>
          </a:xfrm>
        </p:spPr>
        <p:txBody>
          <a:bodyPr/>
          <a:lstStyle/>
          <a:p>
            <a:r>
              <a:rPr lang="en-US" dirty="0"/>
              <a:t>President​</a:t>
            </a:r>
          </a:p>
        </p:txBody>
      </p:sp>
      <p:pic>
        <p:nvPicPr>
          <p:cNvPr id="23" name="Picture Placeholder 22" descr="Team member headshot">
            <a:extLst>
              <a:ext uri="{FF2B5EF4-FFF2-40B4-BE49-F238E27FC236}">
                <a16:creationId xmlns:a16="http://schemas.microsoft.com/office/drawing/2014/main" id="{5008DFBC-FDF6-43E4-ACE9-92DFEA05B14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5961" y="2804053"/>
            <a:ext cx="1487419" cy="1498417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72949CD-9D3F-427D-B9F4-D4BC669A1E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60463" y="4570546"/>
            <a:ext cx="2118414" cy="332113"/>
          </a:xfrm>
        </p:spPr>
        <p:txBody>
          <a:bodyPr/>
          <a:lstStyle/>
          <a:p>
            <a:r>
              <a:rPr lang="en-US" dirty="0"/>
              <a:t>Mirjam Nilsson​​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2135DE6-D742-4873-90DE-D377ACDAC2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60463" y="4886780"/>
            <a:ext cx="2118414" cy="531393"/>
          </a:xfrm>
        </p:spPr>
        <p:txBody>
          <a:bodyPr/>
          <a:lstStyle/>
          <a:p>
            <a:r>
              <a:rPr lang="en-US" dirty="0"/>
              <a:t>Chief Executive Officer​</a:t>
            </a:r>
          </a:p>
        </p:txBody>
      </p:sp>
      <p:pic>
        <p:nvPicPr>
          <p:cNvPr id="25" name="Picture Placeholder 24" descr="Team member headshot">
            <a:extLst>
              <a:ext uri="{FF2B5EF4-FFF2-40B4-BE49-F238E27FC236}">
                <a16:creationId xmlns:a16="http://schemas.microsoft.com/office/drawing/2014/main" id="{1CBBE1EF-8A0E-4660-93D4-16195F55622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8185" y="2804053"/>
            <a:ext cx="1487419" cy="1498417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B3AD41-1FE5-49CB-8A4E-D4849B52B1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2687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dirty="0"/>
              <a:t>Flora Berggren​​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DF2FA86-F417-4CF1-AA96-86CEC9266FA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32687" y="4886780"/>
            <a:ext cx="2118414" cy="531393"/>
          </a:xfrm>
        </p:spPr>
        <p:txBody>
          <a:bodyPr/>
          <a:lstStyle/>
          <a:p>
            <a:r>
              <a:rPr lang="en-US" dirty="0"/>
              <a:t>Chief Operations Officer​</a:t>
            </a:r>
          </a:p>
        </p:txBody>
      </p:sp>
      <p:pic>
        <p:nvPicPr>
          <p:cNvPr id="27" name="Picture Placeholder 26" descr="Team member headshot">
            <a:extLst>
              <a:ext uri="{FF2B5EF4-FFF2-40B4-BE49-F238E27FC236}">
                <a16:creationId xmlns:a16="http://schemas.microsoft.com/office/drawing/2014/main" id="{61636076-17B6-4189-9E02-9522B5D845A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0409" y="2804053"/>
            <a:ext cx="1487419" cy="1498417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A02D31-8F04-4F7D-80D7-63235BCF72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04911" y="4570546"/>
            <a:ext cx="2118415" cy="332113"/>
          </a:xfrm>
        </p:spPr>
        <p:txBody>
          <a:bodyPr>
            <a:normAutofit/>
          </a:bodyPr>
          <a:lstStyle/>
          <a:p>
            <a:r>
              <a:rPr lang="en-US" dirty="0"/>
              <a:t>Rajesh Santoshi​​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FB54806-880A-4646-9759-138039CF74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04911" y="4886780"/>
            <a:ext cx="2118415" cy="531393"/>
          </a:xfrm>
        </p:spPr>
        <p:txBody>
          <a:bodyPr/>
          <a:lstStyle/>
          <a:p>
            <a:r>
              <a:rPr lang="en-US" dirty="0"/>
              <a:t>VP Marketing​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DC0D5E1-22A2-4B34-B1D7-2B7B67AB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CE930A-E403-4C63-82E5-F7F84990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964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ACCF9-0672-4707-BFAE-8EB35588C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1187753"/>
            <a:ext cx="7286604" cy="634323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The Full team</a:t>
            </a:r>
          </a:p>
        </p:txBody>
      </p:sp>
      <p:pic>
        <p:nvPicPr>
          <p:cNvPr id="81" name="Picture Placeholder 80" descr="Team member headshot">
            <a:extLst>
              <a:ext uri="{FF2B5EF4-FFF2-40B4-BE49-F238E27FC236}">
                <a16:creationId xmlns:a16="http://schemas.microsoft.com/office/drawing/2014/main" id="{0DB37D96-B3FF-4447-834B-29A9DF7E1FA0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2390" y="2327255"/>
            <a:ext cx="950588" cy="685062"/>
          </a:xfrm>
        </p:spPr>
      </p:pic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6CEA7312-3725-4A0E-B001-3767172A4DE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18477" y="3263610"/>
            <a:ext cx="2118414" cy="332113"/>
          </a:xfrm>
        </p:spPr>
        <p:txBody>
          <a:bodyPr/>
          <a:lstStyle/>
          <a:p>
            <a:r>
              <a:rPr lang="en-US" dirty="0"/>
              <a:t>Takuma Hayashi​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25F71493-5163-4C3D-A1BD-749603AB45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418477" y="3579845"/>
            <a:ext cx="2118414" cy="390545"/>
          </a:xfrm>
        </p:spPr>
        <p:txBody>
          <a:bodyPr/>
          <a:lstStyle/>
          <a:p>
            <a:r>
              <a:rPr lang="en-US" dirty="0"/>
              <a:t>President​</a:t>
            </a:r>
          </a:p>
        </p:txBody>
      </p:sp>
      <p:pic>
        <p:nvPicPr>
          <p:cNvPr id="89" name="Picture Placeholder 88" descr="Team member headshot">
            <a:extLst>
              <a:ext uri="{FF2B5EF4-FFF2-40B4-BE49-F238E27FC236}">
                <a16:creationId xmlns:a16="http://schemas.microsoft.com/office/drawing/2014/main" id="{81297F37-F134-415A-BFBA-F2908399124B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2390" y="4154796"/>
            <a:ext cx="950588" cy="685062"/>
          </a:xfrm>
        </p:spPr>
      </p:pic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B0CF947B-F255-4AC2-AF7D-44B6B25500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18477" y="5098599"/>
            <a:ext cx="2118414" cy="332113"/>
          </a:xfrm>
        </p:spPr>
        <p:txBody>
          <a:bodyPr/>
          <a:lstStyle/>
          <a:p>
            <a:r>
              <a:rPr lang="en-US" dirty="0"/>
              <a:t>Graham Barnes​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023533B-4648-409F-B807-F3DC9EDFF2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18477" y="5414833"/>
            <a:ext cx="2118414" cy="332113"/>
          </a:xfrm>
        </p:spPr>
        <p:txBody>
          <a:bodyPr/>
          <a:lstStyle/>
          <a:p>
            <a:r>
              <a:rPr lang="en-US" dirty="0"/>
              <a:t>VP Product​</a:t>
            </a:r>
          </a:p>
        </p:txBody>
      </p:sp>
      <p:pic>
        <p:nvPicPr>
          <p:cNvPr id="83" name="Picture Placeholder 82" descr="Team member headshot">
            <a:extLst>
              <a:ext uri="{FF2B5EF4-FFF2-40B4-BE49-F238E27FC236}">
                <a16:creationId xmlns:a16="http://schemas.microsoft.com/office/drawing/2014/main" id="{2E4A589E-786B-463B-8DF7-CA41DD0A204C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2929" y="2319234"/>
            <a:ext cx="950588" cy="685062"/>
          </a:xfrm>
        </p:spPr>
      </p:pic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9664E4E5-3D93-4509-9139-0A14B33A161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839016" y="3263610"/>
            <a:ext cx="2118414" cy="332113"/>
          </a:xfrm>
        </p:spPr>
        <p:txBody>
          <a:bodyPr/>
          <a:lstStyle/>
          <a:p>
            <a:r>
              <a:rPr lang="en-US" dirty="0"/>
              <a:t>Mirjam Nilsson​​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AD6F12FC-0EFA-4DAC-8AAF-5D91709926D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839016" y="3579845"/>
            <a:ext cx="2118414" cy="390545"/>
          </a:xfrm>
        </p:spPr>
        <p:txBody>
          <a:bodyPr/>
          <a:lstStyle/>
          <a:p>
            <a:r>
              <a:rPr lang="en-US" dirty="0"/>
              <a:t>Chief Executive Officer​</a:t>
            </a:r>
          </a:p>
        </p:txBody>
      </p:sp>
      <p:pic>
        <p:nvPicPr>
          <p:cNvPr id="91" name="Picture Placeholder 90" descr="Team member headshot">
            <a:extLst>
              <a:ext uri="{FF2B5EF4-FFF2-40B4-BE49-F238E27FC236}">
                <a16:creationId xmlns:a16="http://schemas.microsoft.com/office/drawing/2014/main" id="{E341D00F-0175-4E15-8366-2378C6E2A44E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2929" y="4146775"/>
            <a:ext cx="950588" cy="685062"/>
          </a:xfrm>
        </p:spPr>
      </p:pic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23299CC1-2C81-4E16-B7C6-F769B7F4A0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39016" y="5098599"/>
            <a:ext cx="2118414" cy="332113"/>
          </a:xfrm>
        </p:spPr>
        <p:txBody>
          <a:bodyPr/>
          <a:lstStyle/>
          <a:p>
            <a:r>
              <a:rPr lang="en-US" dirty="0"/>
              <a:t>Rowan Murphy​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D1C0274F-55C3-450B-A3E2-358BF26EF70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39016" y="5414833"/>
            <a:ext cx="2118414" cy="332113"/>
          </a:xfrm>
        </p:spPr>
        <p:txBody>
          <a:bodyPr/>
          <a:lstStyle/>
          <a:p>
            <a:r>
              <a:rPr lang="en-US" dirty="0"/>
              <a:t>SEO Strategist​</a:t>
            </a:r>
          </a:p>
        </p:txBody>
      </p:sp>
      <p:pic>
        <p:nvPicPr>
          <p:cNvPr id="85" name="Picture Placeholder 84" descr="Team member headshot">
            <a:extLst>
              <a:ext uri="{FF2B5EF4-FFF2-40B4-BE49-F238E27FC236}">
                <a16:creationId xmlns:a16="http://schemas.microsoft.com/office/drawing/2014/main" id="{2FE5C8ED-4313-4CE1-857E-8CC25262F270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3713" y="2324100"/>
            <a:ext cx="950912" cy="684213"/>
          </a:xfrm>
        </p:spPr>
      </p:pic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FABD1D4E-FC09-4F2B-8F17-AF98A13983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59513" y="3263900"/>
            <a:ext cx="2117725" cy="331788"/>
          </a:xfrm>
        </p:spPr>
        <p:txBody>
          <a:bodyPr/>
          <a:lstStyle/>
          <a:p>
            <a:r>
              <a:rPr lang="en-US" dirty="0"/>
              <a:t>Flora Berggren​​</a:t>
            </a: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1F18C732-8166-490B-88AF-7DAC259EC73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259513" y="3579813"/>
            <a:ext cx="2117725" cy="390525"/>
          </a:xfrm>
        </p:spPr>
        <p:txBody>
          <a:bodyPr/>
          <a:lstStyle/>
          <a:p>
            <a:r>
              <a:rPr lang="en-US" dirty="0"/>
              <a:t>Chief Operations Officer​</a:t>
            </a:r>
          </a:p>
        </p:txBody>
      </p:sp>
      <p:pic>
        <p:nvPicPr>
          <p:cNvPr id="93" name="Picture Placeholder 92" descr="Team member headshot">
            <a:extLst>
              <a:ext uri="{FF2B5EF4-FFF2-40B4-BE49-F238E27FC236}">
                <a16:creationId xmlns:a16="http://schemas.microsoft.com/office/drawing/2014/main" id="{3AF30DC1-21C9-47E9-AF2B-F8B3F91D0EE3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3468" y="4151485"/>
            <a:ext cx="950588" cy="685062"/>
          </a:xfr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8FD47014-75C6-4E93-9095-F9CF10EFC23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59555" y="5098599"/>
            <a:ext cx="2118414" cy="332113"/>
          </a:xfrm>
        </p:spPr>
        <p:txBody>
          <a:bodyPr/>
          <a:lstStyle/>
          <a:p>
            <a:r>
              <a:rPr lang="en-US" dirty="0"/>
              <a:t>Elizabeth Moore​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A73BE76A-5836-42C2-998C-C831661CB6E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59555" y="5414833"/>
            <a:ext cx="2118414" cy="332113"/>
          </a:xfrm>
        </p:spPr>
        <p:txBody>
          <a:bodyPr/>
          <a:lstStyle/>
          <a:p>
            <a:r>
              <a:rPr lang="en-US" dirty="0"/>
              <a:t>Product Designer​</a:t>
            </a:r>
          </a:p>
        </p:txBody>
      </p:sp>
      <p:pic>
        <p:nvPicPr>
          <p:cNvPr id="87" name="Picture Placeholder 86" descr="Team member headshot">
            <a:extLst>
              <a:ext uri="{FF2B5EF4-FFF2-40B4-BE49-F238E27FC236}">
                <a16:creationId xmlns:a16="http://schemas.microsoft.com/office/drawing/2014/main" id="{0FF1B6AC-EE81-4A4B-B19E-BDB3DDFC337F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4007" y="2315923"/>
            <a:ext cx="950588" cy="685062"/>
          </a:xfrm>
        </p:spPr>
      </p:pic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A8E83FE3-9E7E-4BCA-A0EC-6584A53C52A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680094" y="3263610"/>
            <a:ext cx="2118415" cy="332113"/>
          </a:xfrm>
        </p:spPr>
        <p:txBody>
          <a:bodyPr/>
          <a:lstStyle/>
          <a:p>
            <a:r>
              <a:rPr lang="en-US" dirty="0"/>
              <a:t>Rajesh Santoshi​​</a:t>
            </a:r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6D022823-DA88-4000-AF5C-DD9D86AAB18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680094" y="3579845"/>
            <a:ext cx="2118415" cy="390545"/>
          </a:xfrm>
        </p:spPr>
        <p:txBody>
          <a:bodyPr/>
          <a:lstStyle/>
          <a:p>
            <a:r>
              <a:rPr lang="en-US" dirty="0"/>
              <a:t>VP Marketing​</a:t>
            </a:r>
          </a:p>
        </p:txBody>
      </p:sp>
      <p:pic>
        <p:nvPicPr>
          <p:cNvPr id="95" name="Picture Placeholder 94" descr="Team member headshot">
            <a:extLst>
              <a:ext uri="{FF2B5EF4-FFF2-40B4-BE49-F238E27FC236}">
                <a16:creationId xmlns:a16="http://schemas.microsoft.com/office/drawing/2014/main" id="{37ED6110-7F2F-4387-B985-9EA6F99A6873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4007" y="4143464"/>
            <a:ext cx="950588" cy="685062"/>
          </a:xfrm>
        </p:spPr>
      </p:pic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7A0D945A-0CB5-4BDE-87F3-2853FB792A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80094" y="5098599"/>
            <a:ext cx="2118415" cy="332113"/>
          </a:xfrm>
        </p:spPr>
        <p:txBody>
          <a:bodyPr/>
          <a:lstStyle/>
          <a:p>
            <a:r>
              <a:rPr lang="en-US" dirty="0"/>
              <a:t>Robin Kline​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E6D9BF16-DF26-45DE-95BD-89F3AC75075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80094" y="5414833"/>
            <a:ext cx="2118415" cy="332113"/>
          </a:xfrm>
        </p:spPr>
        <p:txBody>
          <a:bodyPr/>
          <a:lstStyle/>
          <a:p>
            <a:r>
              <a:rPr lang="en-US" dirty="0"/>
              <a:t>Content Developer​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D5D4C-11E2-4F6B-B745-2C91B655D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33151-11E7-4418-96AB-ED268A7DD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126F8-D496-4E7C-A098-9020927A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51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A5A89EF-81E9-4164-8EA3-DA69DAE6F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4864608" cy="365760"/>
          </a:xfrm>
        </p:spPr>
        <p:txBody>
          <a:bodyPr/>
          <a:lstStyle/>
          <a:p>
            <a:r>
              <a:rPr lang="en-US" noProof="0" dirty="0"/>
              <a:t>Funding</a:t>
            </a: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71E90A6-692D-4864-8D2B-3BA5D7E6A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1609926"/>
              </p:ext>
            </p:extLst>
          </p:nvPr>
        </p:nvGraphicFramePr>
        <p:xfrm>
          <a:off x="502019" y="1911007"/>
          <a:ext cx="3154656" cy="210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85F954A3-1EAC-45E0-B349-CA5CB13C6C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85758" y="2399173"/>
            <a:ext cx="1611892" cy="1151632"/>
          </a:xfrm>
        </p:spPr>
        <p:txBody>
          <a:bodyPr/>
          <a:lstStyle/>
          <a:p>
            <a:r>
              <a:rPr lang="en-US" dirty="0"/>
              <a:t>$12K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0F52927-1C90-418F-AD2E-50A3404A4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0511" y="4114240"/>
            <a:ext cx="2382386" cy="613702"/>
          </a:xfrm>
        </p:spPr>
        <p:txBody>
          <a:bodyPr/>
          <a:lstStyle/>
          <a:p>
            <a:r>
              <a:rPr lang="en-US" dirty="0"/>
              <a:t>Campaigns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7B13ECA-D5B9-4665-9100-4329449CD7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0511" y="4733168"/>
            <a:ext cx="2382386" cy="857935"/>
          </a:xfrm>
        </p:spPr>
        <p:txBody>
          <a:bodyPr>
            <a:normAutofit lnSpcReduction="10000"/>
          </a:bodyPr>
          <a:lstStyle/>
          <a:p>
            <a:r>
              <a:rPr lang="en-ZA" dirty="0"/>
              <a:t>Revenue obtained from online campaigns and reorders</a:t>
            </a:r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E5713F8-4BD1-4F5A-958E-38D193282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20708"/>
              </p:ext>
            </p:extLst>
          </p:nvPr>
        </p:nvGraphicFramePr>
        <p:xfrm>
          <a:off x="3197349" y="1911007"/>
          <a:ext cx="3154656" cy="210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5B6CF8D-4C68-40CD-A4BC-35882578294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969286" y="2399173"/>
            <a:ext cx="1611892" cy="1151632"/>
          </a:xfrm>
        </p:spPr>
        <p:txBody>
          <a:bodyPr/>
          <a:lstStyle/>
          <a:p>
            <a:r>
              <a:rPr lang="en-US" dirty="0"/>
              <a:t>$14K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152BCFD-FB2E-46FB-97FD-3B9579D9CD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84039" y="4114240"/>
            <a:ext cx="2382386" cy="613702"/>
          </a:xfrm>
        </p:spPr>
        <p:txBody>
          <a:bodyPr/>
          <a:lstStyle/>
          <a:p>
            <a:r>
              <a:rPr lang="en-US" dirty="0"/>
              <a:t>Angel investments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A53AC78-9DEF-4337-81E7-D9F9AF1F31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84039" y="4733168"/>
            <a:ext cx="2382386" cy="857935"/>
          </a:xfrm>
        </p:spPr>
        <p:txBody>
          <a:bodyPr/>
          <a:lstStyle/>
          <a:p>
            <a:r>
              <a:rPr lang="en-US" dirty="0"/>
              <a:t>Amount obtained through other investors​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4A8949C-F9E7-4C22-89B3-1CF3F4AF5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2027386"/>
              </p:ext>
            </p:extLst>
          </p:nvPr>
        </p:nvGraphicFramePr>
        <p:xfrm>
          <a:off x="5881432" y="1911007"/>
          <a:ext cx="3154656" cy="210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FAB27076-3031-420C-BA49-E845E9FB21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52814" y="2399173"/>
            <a:ext cx="1611892" cy="1151632"/>
          </a:xfrm>
        </p:spPr>
        <p:txBody>
          <a:bodyPr/>
          <a:lstStyle/>
          <a:p>
            <a:r>
              <a:rPr lang="en-US" dirty="0"/>
              <a:t>$32K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74D4F8B-10DE-4273-B585-F14235FFCD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67567" y="4114240"/>
            <a:ext cx="2382386" cy="613702"/>
          </a:xfrm>
        </p:spPr>
        <p:txBody>
          <a:bodyPr/>
          <a:lstStyle/>
          <a:p>
            <a:r>
              <a:rPr lang="en-US" dirty="0"/>
              <a:t>Cash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475A6F5-6459-4754-BF1B-6983DA5BC0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7567" y="4733168"/>
            <a:ext cx="2382386" cy="857935"/>
          </a:xfrm>
        </p:spPr>
        <p:txBody>
          <a:bodyPr/>
          <a:lstStyle/>
          <a:p>
            <a:r>
              <a:rPr lang="en-US" dirty="0"/>
              <a:t>Liquid cash we have</a:t>
            </a:r>
          </a:p>
          <a:p>
            <a:r>
              <a:rPr lang="en-US" dirty="0"/>
              <a:t>on hand​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44D3B3B-34C8-434F-91E8-D2C1BF4D9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8601640"/>
              </p:ext>
            </p:extLst>
          </p:nvPr>
        </p:nvGraphicFramePr>
        <p:xfrm>
          <a:off x="8564405" y="1911007"/>
          <a:ext cx="3154656" cy="210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24AC2074-BC52-48C5-931D-3BB4A8B0B99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6341" y="2399173"/>
            <a:ext cx="1611892" cy="1151632"/>
          </a:xfrm>
        </p:spPr>
        <p:txBody>
          <a:bodyPr/>
          <a:lstStyle/>
          <a:p>
            <a:r>
              <a:rPr lang="en-US" dirty="0"/>
              <a:t>$82K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13FB31D-1957-4294-9D78-4274ACAAF6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51094" y="4114240"/>
            <a:ext cx="2382386" cy="613702"/>
          </a:xfrm>
        </p:spPr>
        <p:txBody>
          <a:bodyPr/>
          <a:lstStyle/>
          <a:p>
            <a:r>
              <a:rPr lang="en-US" dirty="0"/>
              <a:t>Shares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7490C32-D0EF-409A-8838-0ADB755999A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51094" y="4733168"/>
            <a:ext cx="2382386" cy="857935"/>
          </a:xfrm>
        </p:spPr>
        <p:txBody>
          <a:bodyPr/>
          <a:lstStyle/>
          <a:p>
            <a:r>
              <a:rPr lang="en-US" dirty="0"/>
              <a:t>Number of shares converted into USD​</a:t>
            </a:r>
          </a:p>
        </p:txBody>
      </p:sp>
      <p:sp>
        <p:nvSpPr>
          <p:cNvPr id="51" name="Date Placeholder 50">
            <a:extLst>
              <a:ext uri="{FF2B5EF4-FFF2-40B4-BE49-F238E27FC236}">
                <a16:creationId xmlns:a16="http://schemas.microsoft.com/office/drawing/2014/main" id="{04CAC2AB-5761-44BB-98FA-2160C470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2" name="Footer Placeholder 51">
            <a:extLst>
              <a:ext uri="{FF2B5EF4-FFF2-40B4-BE49-F238E27FC236}">
                <a16:creationId xmlns:a16="http://schemas.microsoft.com/office/drawing/2014/main" id="{7026ED2A-0000-445D-B5A1-8A5D0E287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6813B31E-86C3-4175-9D10-220062CAF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1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oman looking at a screen with tiny writing and graphs floating">
            <a:extLst>
              <a:ext uri="{FF2B5EF4-FFF2-40B4-BE49-F238E27FC236}">
                <a16:creationId xmlns:a16="http://schemas.microsoft.com/office/drawing/2014/main" id="{A0A99AB3-33D7-48CE-8A78-BEB8D7179F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9E4131-A9F1-45A1-94C6-3C559ABBE9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7993" y="2689071"/>
            <a:ext cx="4567209" cy="2212496"/>
          </a:xfrm>
        </p:spPr>
        <p:txBody>
          <a:bodyPr/>
          <a:lstStyle/>
          <a:p>
            <a:r>
              <a:rPr lang="en-US" dirty="0"/>
              <a:t>At Contoso, we believe in giving 110%. By closing the loop on task management and using the latest technology, we help businesses grow and nurture a consumer-first mindset. We thrive because of our market knowledge and a great team behind our product. As our CEO says, "Efficiencies will come from proactively transforming how we do business."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A33AC-E039-49B8-9D53-D790DEF7EB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637D303-3D91-4DF5-9E06-C9394D71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85FA840-9C16-45D8-8B50-7DC1A5DF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2" y="2326705"/>
            <a:ext cx="4114592" cy="2212496"/>
          </a:xfrm>
        </p:spPr>
        <p:txBody>
          <a:bodyPr/>
          <a:lstStyle/>
          <a:p>
            <a:r>
              <a:rPr lang="en-US" dirty="0"/>
              <a:t>Mirjam Nilsson​​</a:t>
            </a:r>
          </a:p>
          <a:p>
            <a:r>
              <a:rPr lang="en-US" dirty="0"/>
              <a:t>206-555-0146​</a:t>
            </a:r>
          </a:p>
          <a:p>
            <a:r>
              <a:rPr lang="en-US" dirty="0"/>
              <a:t>mirjam@contoso.com​</a:t>
            </a:r>
          </a:p>
          <a:p>
            <a:r>
              <a:rPr lang="en-US" dirty="0"/>
              <a:t>www.contoso.com​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1D165-3C0A-1ED6-3BAE-5D7A9538D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89BE63-41D2-C24F-12F2-8A682652E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238" y="0"/>
            <a:ext cx="10125762" cy="6858000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9762E46-97F8-9F7B-4B94-B8FCD7B7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98010"/>
            <a:ext cx="6791217" cy="3114346"/>
          </a:xfrm>
        </p:spPr>
        <p:txBody>
          <a:bodyPr/>
          <a:lstStyle/>
          <a:p>
            <a:r>
              <a:rPr lang="en-US" noProof="0" dirty="0"/>
              <a:t>Large Language Models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AA0847-AB21-CEF3-1E40-D3E6972234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CCB10E-408B-62E2-86BE-566B71E42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5E045-9900-63CB-FC02-4750073A9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72C2B6-BBEF-E84D-A3A4-9FBF06C89268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0" y="2644171"/>
            <a:ext cx="679121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Mix of: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Encoder/Decoder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Temporal Predictors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Reinforcement Learning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931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8F882-8628-495C-777A-06602375B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E3EA57-4415-C223-8552-C66A1B036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238" y="0"/>
            <a:ext cx="10125762" cy="6858000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A14C6657-30BD-76E4-8D86-40B16F389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98010"/>
            <a:ext cx="7439381" cy="3513714"/>
          </a:xfrm>
        </p:spPr>
        <p:txBody>
          <a:bodyPr/>
          <a:lstStyle/>
          <a:p>
            <a:r>
              <a:rPr lang="en-US" noProof="0" dirty="0"/>
              <a:t>Large Language Models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FCA833-D16F-00F8-B77E-001A56DAE3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5EEFA-4328-51D7-D388-2365D99BE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BE8DC7-472D-E4CF-D042-7ADF5DA8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5A71EE-D4CE-E1D9-3B96-4FD633A86DA6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0" y="2459504"/>
            <a:ext cx="679121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they do: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Encode/Decode Information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Learn Probabilities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Generate Encoded Responses</a:t>
            </a:r>
          </a:p>
          <a:p>
            <a:pPr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Based on Probabilities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4504C93-0BA8-527E-2B91-D978781F9A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86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A7366-912E-4C3C-892D-68526F375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78960960-A6C2-9A6A-3DA3-8977B20A1E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F2C066CB-D76D-1C72-F208-B6A384539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265744"/>
            <a:ext cx="7592603" cy="3513714"/>
          </a:xfrm>
        </p:spPr>
        <p:txBody>
          <a:bodyPr/>
          <a:lstStyle/>
          <a:p>
            <a:r>
              <a:rPr lang="en-US" noProof="0" dirty="0"/>
              <a:t>Why Use Retrieval?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2F3FF2-F8AA-C499-7032-3D8452D2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EFAE65-4BFA-9948-FD94-9B04E7123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C6FBE0-C873-7E14-1CCB-BB7247D73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0FB92BA-9FF1-4654-D0E6-7A9B38D3A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544" y="2464192"/>
            <a:ext cx="745348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LLMs are generalists: only know what they train 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May need up-to-date, domain-specific info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latin typeface="Arial" panose="020B0604020202020204" pitchFamily="34" charset="0"/>
              </a:rPr>
              <a:t>They can “read”, thus incorporate new knowledge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RAG = Combines retrieval + generation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Improves accuracy &amp; relevance</a:t>
            </a:r>
          </a:p>
        </p:txBody>
      </p:sp>
    </p:spTree>
    <p:extLst>
      <p:ext uri="{BB962C8B-B14F-4D97-AF65-F5344CB8AC3E}">
        <p14:creationId xmlns:p14="http://schemas.microsoft.com/office/powerpoint/2010/main" val="407085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ECD66-AE4D-E389-A1CB-AD702F7E3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003EE704-CBFD-F321-D838-A6621A61B9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55E23CDF-2C15-D656-10C1-F27B90247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265744"/>
            <a:ext cx="10859911" cy="3513714"/>
          </a:xfrm>
        </p:spPr>
        <p:txBody>
          <a:bodyPr/>
          <a:lstStyle/>
          <a:p>
            <a:r>
              <a:rPr lang="en-US" noProof="0" dirty="0"/>
              <a:t>Retrieval Augmented Generation (RAG)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CCA59F-2938-A84B-A8C7-F4B104375E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C44715-3EC3-C5AF-47E2-B8842EE71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F2545-3ECF-82D2-D762-A46A301E4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63E9737-5362-B0C7-72D8-4CDF63D94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132" y="2705837"/>
            <a:ext cx="908177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🔍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Retrieve: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Search docs for relevant chunks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🧠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Augment: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Feed retrieved info to LLM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✍️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LLM writes the final answer</a:t>
            </a:r>
            <a:r>
              <a:rPr lang="en-US" altLang="en-US" sz="2400" dirty="0">
                <a:latin typeface="Arial" panose="020B0604020202020204" pitchFamily="34" charset="0"/>
              </a:rPr>
              <a:t> using retrieved info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710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A590840-65E1-BDE6-5C6E-1FAC11A9058F}"/>
              </a:ext>
            </a:extLst>
          </p:cNvPr>
          <p:cNvSpPr/>
          <p:nvPr/>
        </p:nvSpPr>
        <p:spPr>
          <a:xfrm>
            <a:off x="236309" y="569262"/>
            <a:ext cx="7684687" cy="5892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E9D420-1DC9-4BF1-545E-72CDD1AD9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1974" y="1663435"/>
            <a:ext cx="4350024" cy="2003898"/>
          </a:xfrm>
        </p:spPr>
        <p:txBody>
          <a:bodyPr/>
          <a:lstStyle/>
          <a:p>
            <a:r>
              <a:rPr lang="en-US" dirty="0"/>
              <a:t>A visual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AF43D6-B3C2-E4BE-58AF-E3A3001E1B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2082EF-1C9B-0F46-C32F-35CCFEDF0020}"/>
              </a:ext>
            </a:extLst>
          </p:cNvPr>
          <p:cNvSpPr/>
          <p:nvPr/>
        </p:nvSpPr>
        <p:spPr>
          <a:xfrm>
            <a:off x="3165696" y="1091935"/>
            <a:ext cx="16002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Embedding Encoder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AB8E80-AB6A-0B0D-ED05-F35C0FB6AD2C}"/>
              </a:ext>
            </a:extLst>
          </p:cNvPr>
          <p:cNvSpPr/>
          <p:nvPr/>
        </p:nvSpPr>
        <p:spPr>
          <a:xfrm>
            <a:off x="3424435" y="5042080"/>
            <a:ext cx="16002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173982-7B2F-2C4B-D0FD-2E52A5FAC1B5}"/>
              </a:ext>
            </a:extLst>
          </p:cNvPr>
          <p:cNvSpPr/>
          <p:nvPr/>
        </p:nvSpPr>
        <p:spPr>
          <a:xfrm>
            <a:off x="871935" y="1091935"/>
            <a:ext cx="16002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</a:p>
          <a:p>
            <a:pPr algn="ctr"/>
            <a:r>
              <a:rPr lang="en-US" dirty="0"/>
              <a:t>Input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0303C6-0C20-437C-D7F9-4A86652B596F}"/>
              </a:ext>
            </a:extLst>
          </p:cNvPr>
          <p:cNvSpPr/>
          <p:nvPr/>
        </p:nvSpPr>
        <p:spPr>
          <a:xfrm>
            <a:off x="3424435" y="3095833"/>
            <a:ext cx="16002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E48805-0544-8F91-AB18-E543425554F5}"/>
              </a:ext>
            </a:extLst>
          </p:cNvPr>
          <p:cNvSpPr/>
          <p:nvPr/>
        </p:nvSpPr>
        <p:spPr>
          <a:xfrm>
            <a:off x="5791255" y="3095833"/>
            <a:ext cx="16002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Retrieved Similar Documents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27F5B5-0A2A-CE0A-2B04-9225A09542C0}"/>
              </a:ext>
            </a:extLst>
          </p:cNvPr>
          <p:cNvSpPr/>
          <p:nvPr/>
        </p:nvSpPr>
        <p:spPr>
          <a:xfrm>
            <a:off x="5791255" y="1085464"/>
            <a:ext cx="16002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Embedding Vector Store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3FFE48-E16A-9825-18AC-DDAB752A6A46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2472135" y="1663435"/>
            <a:ext cx="6935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AE222BC-6896-074B-6D90-669CC4526DAC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2472135" y="1663435"/>
            <a:ext cx="952300" cy="200389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154A7E5-ACE4-759C-170D-AE6D2EA7865F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 flipV="1">
            <a:off x="4765896" y="1656964"/>
            <a:ext cx="1025359" cy="64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847EF1B-57CD-B9CE-4328-B748AFAA4345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6591355" y="2228464"/>
            <a:ext cx="0" cy="867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8D2BB06-9DF8-4367-7F3D-8EFAEF776A62}"/>
              </a:ext>
            </a:extLst>
          </p:cNvPr>
          <p:cNvCxnSpPr>
            <a:cxnSpLocks/>
            <a:stCxn id="18" idx="1"/>
            <a:endCxn id="17" idx="3"/>
          </p:cNvCxnSpPr>
          <p:nvPr/>
        </p:nvCxnSpPr>
        <p:spPr>
          <a:xfrm flipH="1">
            <a:off x="5024635" y="3667333"/>
            <a:ext cx="7666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E3B6664-83A4-E583-E6A0-C9E3055FCFB5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>
            <a:off x="4224535" y="4238833"/>
            <a:ext cx="0" cy="803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190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C3F965-414D-FD4A-6CB0-B88A09C10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238" y="0"/>
            <a:ext cx="10125762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3AEF0-659A-1EC8-F341-89498CE6C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FEBCF-37F4-C1E2-32E2-C0734B55F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364D72-1E53-5BBB-FE38-F5D72948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8B5B341-D447-6BAA-46A9-A0DA67F1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7870006" cy="3513714"/>
          </a:xfrm>
        </p:spPr>
        <p:txBody>
          <a:bodyPr/>
          <a:lstStyle/>
          <a:p>
            <a:r>
              <a:rPr lang="en-US" dirty="0"/>
              <a:t>Benefits of RAG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10EEDE3A-21EB-B4D2-D745-CFA8BA3320BD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190264" y="3262817"/>
            <a:ext cx="755645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Up-to-date knowledge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Context-specific answers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Smaller LLMs can perform well when properly augmented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Better factuality, less hallucination</a:t>
            </a:r>
          </a:p>
        </p:txBody>
      </p:sp>
    </p:spTree>
    <p:extLst>
      <p:ext uri="{BB962C8B-B14F-4D97-AF65-F5344CB8AC3E}">
        <p14:creationId xmlns:p14="http://schemas.microsoft.com/office/powerpoint/2010/main" val="2480656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87bdac3-66a7-429b-9cc1-bb2db4efd1f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572B0049C7B7489F77B4B7F588648A" ma:contentTypeVersion="13" ma:contentTypeDescription="Create a new document." ma:contentTypeScope="" ma:versionID="45a1fbe355ee07556b23e47e97128655">
  <xsd:schema xmlns:xsd="http://www.w3.org/2001/XMLSchema" xmlns:xs="http://www.w3.org/2001/XMLSchema" xmlns:p="http://schemas.microsoft.com/office/2006/metadata/properties" xmlns:ns2="787bdac3-66a7-429b-9cc1-bb2db4efd1f4" xmlns:ns3="e040c598-149a-44a4-a3c6-962b6be7a091" targetNamespace="http://schemas.microsoft.com/office/2006/metadata/properties" ma:root="true" ma:fieldsID="b1a5cf9345f24c5f0ce74feb443ae7d3" ns2:_="" ns3:_="">
    <xsd:import namespace="787bdac3-66a7-429b-9cc1-bb2db4efd1f4"/>
    <xsd:import namespace="e040c598-149a-44a4-a3c6-962b6be7a0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SearchPropertie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7bdac3-66a7-429b-9cc1-bb2db4efd1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c8ab95b9-39aa-4b9d-a2e7-0451eedf9b8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40c598-149a-44a4-a3c6-962b6be7a091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www.w3.org/XML/1998/namespace"/>
    <ds:schemaRef ds:uri="e040c598-149a-44a4-a3c6-962b6be7a091"/>
    <ds:schemaRef ds:uri="787bdac3-66a7-429b-9cc1-bb2db4efd1f4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68210B-B3C3-46A0-A9E0-8C6B0D4DFF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7bdac3-66a7-429b-9cc1-bb2db4efd1f4"/>
    <ds:schemaRef ds:uri="e040c598-149a-44a4-a3c6-962b6be7a0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9175</TotalTime>
  <Words>1497</Words>
  <Application>Microsoft Office PowerPoint</Application>
  <PresentationFormat>Widescreen</PresentationFormat>
  <Paragraphs>458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Avenir Next LT Pro</vt:lpstr>
      <vt:lpstr>Bierstadt</vt:lpstr>
      <vt:lpstr>Calibri</vt:lpstr>
      <vt:lpstr>Courier New</vt:lpstr>
      <vt:lpstr>menlo</vt:lpstr>
      <vt:lpstr>Posterama</vt:lpstr>
      <vt:lpstr>Posterama Bold</vt:lpstr>
      <vt:lpstr>Office Theme</vt:lpstr>
      <vt:lpstr>Large Language Models and Retrieval Augmented Generation</vt:lpstr>
      <vt:lpstr>Welcome &amp; Objectives</vt:lpstr>
      <vt:lpstr>Large Language Models</vt:lpstr>
      <vt:lpstr>Large Language Models</vt:lpstr>
      <vt:lpstr>Large Language Models</vt:lpstr>
      <vt:lpstr>Why Use Retrieval?</vt:lpstr>
      <vt:lpstr>Retrieval Augmented Generation (RAG)</vt:lpstr>
      <vt:lpstr>A visual</vt:lpstr>
      <vt:lpstr>Benefits of RAG</vt:lpstr>
      <vt:lpstr>Typical RAG Workflow</vt:lpstr>
      <vt:lpstr>How to Make it Work?</vt:lpstr>
      <vt:lpstr>What we’ll Need</vt:lpstr>
      <vt:lpstr>What we will Do</vt:lpstr>
      <vt:lpstr>And Now, Lets Play!</vt:lpstr>
      <vt:lpstr>PowerPoint Presentation</vt:lpstr>
      <vt:lpstr>PowerPoint Presentation</vt:lpstr>
      <vt:lpstr>PowerPoint Presentation</vt:lpstr>
      <vt:lpstr>Problem</vt:lpstr>
      <vt:lpstr>Solution</vt:lpstr>
      <vt:lpstr>Product Overview</vt:lpstr>
      <vt:lpstr>Product benefits</vt:lpstr>
      <vt:lpstr>Company overview</vt:lpstr>
      <vt:lpstr>Business Model</vt:lpstr>
      <vt:lpstr>Market overview</vt:lpstr>
      <vt:lpstr>Market Comparison</vt:lpstr>
      <vt:lpstr>Our competition</vt:lpstr>
      <vt:lpstr>competition</vt:lpstr>
      <vt:lpstr>Growth strategy</vt:lpstr>
      <vt:lpstr>Traction</vt:lpstr>
      <vt:lpstr>Two-year action plan</vt:lpstr>
      <vt:lpstr>Financials</vt:lpstr>
      <vt:lpstr>Meet the team</vt:lpstr>
      <vt:lpstr>The Full team</vt:lpstr>
      <vt:lpstr>Funding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Jones Jr, Gerald</dc:creator>
  <cp:lastModifiedBy>Jones Jr, Gerald</cp:lastModifiedBy>
  <cp:revision>3</cp:revision>
  <dcterms:created xsi:type="dcterms:W3CDTF">2025-06-17T11:40:18Z</dcterms:created>
  <dcterms:modified xsi:type="dcterms:W3CDTF">2025-06-23T20:35:29Z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0x0101007A572B0049C7B7489F77B4B7F588648A</vt:lpwstr>
  </property>
</Properties>
</file>